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3"/>
  </p:notesMasterIdLst>
  <p:handoutMasterIdLst>
    <p:handoutMasterId r:id="rId44"/>
  </p:handoutMasterIdLst>
  <p:sldIdLst>
    <p:sldId id="479" r:id="rId2"/>
    <p:sldId id="480" r:id="rId3"/>
    <p:sldId id="481" r:id="rId4"/>
    <p:sldId id="482" r:id="rId5"/>
    <p:sldId id="483" r:id="rId6"/>
    <p:sldId id="407" r:id="rId7"/>
    <p:sldId id="452" r:id="rId8"/>
    <p:sldId id="453" r:id="rId9"/>
    <p:sldId id="515" r:id="rId10"/>
    <p:sldId id="477" r:id="rId11"/>
    <p:sldId id="490" r:id="rId12"/>
    <p:sldId id="507" r:id="rId13"/>
    <p:sldId id="519" r:id="rId14"/>
    <p:sldId id="521" r:id="rId15"/>
    <p:sldId id="501" r:id="rId16"/>
    <p:sldId id="520" r:id="rId17"/>
    <p:sldId id="484" r:id="rId18"/>
    <p:sldId id="444" r:id="rId19"/>
    <p:sldId id="445" r:id="rId20"/>
    <p:sldId id="446" r:id="rId21"/>
    <p:sldId id="495" r:id="rId22"/>
    <p:sldId id="502" r:id="rId23"/>
    <p:sldId id="456" r:id="rId24"/>
    <p:sldId id="457" r:id="rId25"/>
    <p:sldId id="503" r:id="rId26"/>
    <p:sldId id="466" r:id="rId27"/>
    <p:sldId id="478" r:id="rId28"/>
    <p:sldId id="493" r:id="rId29"/>
    <p:sldId id="470" r:id="rId30"/>
    <p:sldId id="508" r:id="rId31"/>
    <p:sldId id="472" r:id="rId32"/>
    <p:sldId id="473" r:id="rId33"/>
    <p:sldId id="474" r:id="rId34"/>
    <p:sldId id="504" r:id="rId35"/>
    <p:sldId id="454" r:id="rId36"/>
    <p:sldId id="467" r:id="rId37"/>
    <p:sldId id="506" r:id="rId38"/>
    <p:sldId id="424" r:id="rId39"/>
    <p:sldId id="429" r:id="rId40"/>
    <p:sldId id="431" r:id="rId41"/>
    <p:sldId id="432" r:id="rId4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0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9" orient="horz" pos="1344" userDrawn="1">
          <p15:clr>
            <a:srgbClr val="A4A3A4"/>
          </p15:clr>
        </p15:guide>
        <p15:guide id="10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ie Hopps" initials="JH" lastIdx="1" clrIdx="0"/>
  <p:cmAuthor id="1" name="cg799430" initials="c" lastIdx="2" clrIdx="1"/>
  <p:cmAuthor id="2" name="Samina Arif" initials="SA" lastIdx="2" clrIdx="2"/>
  <p:cmAuthor id="3" name="am872759" initials="a" lastIdx="1" clrIdx="3"/>
  <p:cmAuthor id="4" name="ehb77369" initials="e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0"/>
    <a:srgbClr val="04AD50"/>
    <a:srgbClr val="04ADB4"/>
    <a:srgbClr val="FFC808"/>
    <a:srgbClr val="192845"/>
    <a:srgbClr val="022A67"/>
    <a:srgbClr val="FF6600"/>
    <a:srgbClr val="1AA444"/>
    <a:srgbClr val="FACB0B"/>
    <a:srgbClr val="68FF4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1" autoAdjust="0"/>
    <p:restoredTop sz="94761" autoAdjust="0"/>
  </p:normalViewPr>
  <p:slideViewPr>
    <p:cSldViewPr showGuides="1">
      <p:cViewPr>
        <p:scale>
          <a:sx n="70" d="100"/>
          <a:sy n="70" d="100"/>
        </p:scale>
        <p:origin x="-1728" y="-774"/>
      </p:cViewPr>
      <p:guideLst>
        <p:guide orient="horz" pos="1480"/>
        <p:guide orient="horz" pos="1344"/>
        <p:guide pos="2880"/>
        <p:guide pos="36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302"/>
    </p:cViewPr>
  </p:sorterViewPr>
  <p:notesViewPr>
    <p:cSldViewPr snapToObjects="1" showGuides="1">
      <p:cViewPr varScale="1">
        <p:scale>
          <a:sx n="77" d="100"/>
          <a:sy n="77" d="100"/>
        </p:scale>
        <p:origin x="400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cp17161\Local%20Settings\Temporary%20Internet%20Files\Content.Outlook\53U78D2G\ing113674_GSK1349572_conc_mean.csv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en-GB" sz="1600" dirty="0" smtClean="0">
                <a:solidFill>
                  <a:schemeClr val="bg2"/>
                </a:solidFill>
              </a:rPr>
              <a:t>Mean total per patient per month (PPM) costs of HIV care</a:t>
            </a:r>
            <a:endParaRPr lang="en-GB" sz="160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186570796276371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654111309332435E-2"/>
          <c:y val="0.1082531031483832"/>
          <c:w val="0.9009102735334209"/>
          <c:h val="0.788595041848346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791</c:v>
                </c:pt>
                <c:pt idx="1">
                  <c:v>843</c:v>
                </c:pt>
                <c:pt idx="2">
                  <c:v>792</c:v>
                </c:pt>
                <c:pt idx="3">
                  <c:v>833</c:v>
                </c:pt>
                <c:pt idx="4">
                  <c:v>836</c:v>
                </c:pt>
                <c:pt idx="5">
                  <c:v>928</c:v>
                </c:pt>
                <c:pt idx="6">
                  <c:v>949</c:v>
                </c:pt>
                <c:pt idx="7">
                  <c:v>979</c:v>
                </c:pt>
                <c:pt idx="8">
                  <c:v>1088</c:v>
                </c:pt>
                <c:pt idx="9">
                  <c:v>1128</c:v>
                </c:pt>
                <c:pt idx="10">
                  <c:v>1124</c:v>
                </c:pt>
                <c:pt idx="11">
                  <c:v>1140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≤50 years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776</c:v>
                </c:pt>
                <c:pt idx="1">
                  <c:v>818</c:v>
                </c:pt>
                <c:pt idx="2">
                  <c:v>750</c:v>
                </c:pt>
                <c:pt idx="3">
                  <c:v>793</c:v>
                </c:pt>
                <c:pt idx="4">
                  <c:v>800</c:v>
                </c:pt>
                <c:pt idx="5">
                  <c:v>871</c:v>
                </c:pt>
                <c:pt idx="6">
                  <c:v>895</c:v>
                </c:pt>
                <c:pt idx="7">
                  <c:v>911</c:v>
                </c:pt>
                <c:pt idx="8">
                  <c:v>966</c:v>
                </c:pt>
                <c:pt idx="9">
                  <c:v>1077</c:v>
                </c:pt>
                <c:pt idx="10">
                  <c:v>1072</c:v>
                </c:pt>
                <c:pt idx="11">
                  <c:v>1075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&gt;50 years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925</c:v>
                </c:pt>
                <c:pt idx="1">
                  <c:v>1033</c:v>
                </c:pt>
                <c:pt idx="2">
                  <c:v>1068</c:v>
                </c:pt>
                <c:pt idx="3">
                  <c:v>1076</c:v>
                </c:pt>
                <c:pt idx="4">
                  <c:v>1164</c:v>
                </c:pt>
                <c:pt idx="5">
                  <c:v>1166</c:v>
                </c:pt>
                <c:pt idx="6">
                  <c:v>1158</c:v>
                </c:pt>
                <c:pt idx="7">
                  <c:v>1248</c:v>
                </c:pt>
                <c:pt idx="8">
                  <c:v>1317</c:v>
                </c:pt>
                <c:pt idx="9">
                  <c:v>1292</c:v>
                </c:pt>
                <c:pt idx="10">
                  <c:v>1284</c:v>
                </c:pt>
                <c:pt idx="11">
                  <c:v>1325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47776"/>
        <c:axId val="33820032"/>
      </c:lineChart>
      <c:catAx>
        <c:axId val="3674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es-ES"/>
          </a:p>
        </c:txPr>
        <c:crossAx val="33820032"/>
        <c:crosses val="autoZero"/>
        <c:auto val="1"/>
        <c:lblAlgn val="ctr"/>
        <c:lblOffset val="100"/>
        <c:noMultiLvlLbl val="0"/>
      </c:catAx>
      <c:valAx>
        <c:axId val="33820032"/>
        <c:scaling>
          <c:orientation val="minMax"/>
          <c:min val="400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[$$-409]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es-ES"/>
          </a:p>
        </c:txPr>
        <c:crossAx val="36747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5495857833202041"/>
          <c:y val="0.60950686102252372"/>
          <c:w val="0.38614574817356911"/>
          <c:h val="7.0826108831449061E-2"/>
        </c:manualLayout>
      </c:layout>
      <c:overlay val="0"/>
      <c:txPr>
        <a:bodyPr/>
        <a:lstStyle/>
        <a:p>
          <a:pPr>
            <a:defRPr sz="120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96789587018271"/>
          <c:y val="4.1086171399763907E-2"/>
          <c:w val="0.83533246065137656"/>
          <c:h val="0.77549782303046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ing113674_GSK1349572_conc_mean!$B$2</c:f>
              <c:strCache>
                <c:ptCount val="1"/>
                <c:pt idx="0">
                  <c:v>Fasting</c:v>
                </c:pt>
              </c:strCache>
            </c:strRef>
          </c:tx>
          <c:spPr>
            <a:ln>
              <a:solidFill>
                <a:srgbClr val="8C339B"/>
              </a:solidFill>
            </a:ln>
          </c:spPr>
          <c:marker>
            <c:spPr>
              <a:solidFill>
                <a:srgbClr val="8C339B"/>
              </a:solidFill>
              <a:ln>
                <a:solidFill>
                  <a:srgbClr val="8C339B"/>
                </a:solidFill>
              </a:ln>
            </c:spPr>
          </c:marker>
          <c:xVal>
            <c:numRef>
              <c:f>ing113674_GSK1349572_conc_mean!$A$3:$A$13</c:f>
              <c:numCache>
                <c:formatCode>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12</c:v>
                </c:pt>
                <c:pt idx="9">
                  <c:v>24</c:v>
                </c:pt>
                <c:pt idx="10">
                  <c:v>48</c:v>
                </c:pt>
              </c:numCache>
            </c:numRef>
          </c:xVal>
          <c:yVal>
            <c:numRef>
              <c:f>ing113674_GSK1349572_conc_mean!$B$3:$B$13</c:f>
              <c:numCache>
                <c:formatCode>0</c:formatCode>
                <c:ptCount val="11"/>
                <c:pt idx="0">
                  <c:v>0</c:v>
                </c:pt>
                <c:pt idx="1">
                  <c:v>2053.13</c:v>
                </c:pt>
                <c:pt idx="2">
                  <c:v>2411.54</c:v>
                </c:pt>
                <c:pt idx="3">
                  <c:v>2499.5700000000002</c:v>
                </c:pt>
                <c:pt idx="4">
                  <c:v>2503.9699999999998</c:v>
                </c:pt>
                <c:pt idx="5">
                  <c:v>2254.14</c:v>
                </c:pt>
                <c:pt idx="6">
                  <c:v>2113.8300000000022</c:v>
                </c:pt>
                <c:pt idx="7">
                  <c:v>1820.61</c:v>
                </c:pt>
                <c:pt idx="8">
                  <c:v>1372.08</c:v>
                </c:pt>
                <c:pt idx="9">
                  <c:v>787.18000000000052</c:v>
                </c:pt>
                <c:pt idx="10">
                  <c:v>243.19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ing113674_GSK1349572_conc_mean!$C$2</c:f>
              <c:strCache>
                <c:ptCount val="1"/>
                <c:pt idx="0">
                  <c:v>Low fat</c:v>
                </c:pt>
              </c:strCache>
            </c:strRef>
          </c:tx>
          <c:spPr>
            <a:ln>
              <a:solidFill>
                <a:srgbClr val="D7007F"/>
              </a:solidFill>
            </a:ln>
          </c:spPr>
          <c:marker>
            <c:spPr>
              <a:solidFill>
                <a:srgbClr val="D7007F"/>
              </a:solidFill>
              <a:ln>
                <a:solidFill>
                  <a:srgbClr val="D7007F"/>
                </a:solidFill>
              </a:ln>
            </c:spPr>
          </c:marker>
          <c:xVal>
            <c:numRef>
              <c:f>ing113674_GSK1349572_conc_mean!$A$3:$A$13</c:f>
              <c:numCache>
                <c:formatCode>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12</c:v>
                </c:pt>
                <c:pt idx="9">
                  <c:v>24</c:v>
                </c:pt>
                <c:pt idx="10">
                  <c:v>48</c:v>
                </c:pt>
              </c:numCache>
            </c:numRef>
          </c:xVal>
          <c:yVal>
            <c:numRef>
              <c:f>ing113674_GSK1349572_conc_mean!$C$3:$C$13</c:f>
              <c:numCache>
                <c:formatCode>0</c:formatCode>
                <c:ptCount val="11"/>
                <c:pt idx="0">
                  <c:v>0</c:v>
                </c:pt>
                <c:pt idx="1">
                  <c:v>1340.28</c:v>
                </c:pt>
                <c:pt idx="2">
                  <c:v>3318.9</c:v>
                </c:pt>
                <c:pt idx="3">
                  <c:v>3805.68</c:v>
                </c:pt>
                <c:pt idx="4">
                  <c:v>3644.7599999999998</c:v>
                </c:pt>
                <c:pt idx="5">
                  <c:v>3261.51</c:v>
                </c:pt>
                <c:pt idx="6">
                  <c:v>2941.21</c:v>
                </c:pt>
                <c:pt idx="7">
                  <c:v>2531.2799999999997</c:v>
                </c:pt>
                <c:pt idx="8">
                  <c:v>1895.1399999999999</c:v>
                </c:pt>
                <c:pt idx="9">
                  <c:v>1070.83</c:v>
                </c:pt>
                <c:pt idx="10">
                  <c:v>324.77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ing113674_GSK1349572_conc_mean!$D$2</c:f>
              <c:strCache>
                <c:ptCount val="1"/>
                <c:pt idx="0">
                  <c:v>High fat</c:v>
                </c:pt>
              </c:strCache>
            </c:strRef>
          </c:tx>
          <c:spPr>
            <a:ln>
              <a:solidFill>
                <a:srgbClr val="42145F"/>
              </a:solidFill>
            </a:ln>
          </c:spPr>
          <c:marker>
            <c:spPr>
              <a:solidFill>
                <a:srgbClr val="42145F"/>
              </a:solidFill>
              <a:ln>
                <a:solidFill>
                  <a:srgbClr val="42145F"/>
                </a:solidFill>
              </a:ln>
            </c:spPr>
          </c:marker>
          <c:xVal>
            <c:numRef>
              <c:f>ing113674_GSK1349572_conc_mean!$A$3:$A$13</c:f>
              <c:numCache>
                <c:formatCode>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12</c:v>
                </c:pt>
                <c:pt idx="9">
                  <c:v>24</c:v>
                </c:pt>
                <c:pt idx="10">
                  <c:v>48</c:v>
                </c:pt>
              </c:numCache>
            </c:numRef>
          </c:xVal>
          <c:yVal>
            <c:numRef>
              <c:f>ing113674_GSK1349572_conc_mean!$D$3:$D$13</c:f>
              <c:numCache>
                <c:formatCode>0</c:formatCode>
                <c:ptCount val="11"/>
                <c:pt idx="0">
                  <c:v>0</c:v>
                </c:pt>
                <c:pt idx="1">
                  <c:v>728.77000000000055</c:v>
                </c:pt>
                <c:pt idx="2">
                  <c:v>2380.77</c:v>
                </c:pt>
                <c:pt idx="3">
                  <c:v>3581.9100000000012</c:v>
                </c:pt>
                <c:pt idx="4">
                  <c:v>3935.2</c:v>
                </c:pt>
                <c:pt idx="5">
                  <c:v>4196.57</c:v>
                </c:pt>
                <c:pt idx="6">
                  <c:v>3832.57</c:v>
                </c:pt>
                <c:pt idx="7">
                  <c:v>3240.8300000000022</c:v>
                </c:pt>
                <c:pt idx="8">
                  <c:v>2596.3700000000022</c:v>
                </c:pt>
                <c:pt idx="9">
                  <c:v>1407.42</c:v>
                </c:pt>
                <c:pt idx="10">
                  <c:v>443.36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ing113674_GSK1349572_conc_mean!$E$2</c:f>
              <c:strCache>
                <c:ptCount val="1"/>
                <c:pt idx="0">
                  <c:v>Mod fat</c:v>
                </c:pt>
              </c:strCache>
            </c:strRef>
          </c:tx>
          <c:spPr>
            <a:ln>
              <a:solidFill>
                <a:srgbClr val="565858"/>
              </a:solidFill>
            </a:ln>
          </c:spPr>
          <c:marker>
            <c:spPr>
              <a:ln>
                <a:solidFill>
                  <a:srgbClr val="565858"/>
                </a:solidFill>
              </a:ln>
            </c:spPr>
          </c:marker>
          <c:xVal>
            <c:numRef>
              <c:f>ing113674_GSK1349572_conc_mean!$A$3:$A$13</c:f>
              <c:numCache>
                <c:formatCode>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12</c:v>
                </c:pt>
                <c:pt idx="9">
                  <c:v>24</c:v>
                </c:pt>
                <c:pt idx="10">
                  <c:v>48</c:v>
                </c:pt>
              </c:numCache>
            </c:numRef>
          </c:xVal>
          <c:yVal>
            <c:numRef>
              <c:f>ing113674_GSK1349572_conc_mean!$E$3:$E$13</c:f>
              <c:numCache>
                <c:formatCode>0</c:formatCode>
                <c:ptCount val="11"/>
                <c:pt idx="0">
                  <c:v>0</c:v>
                </c:pt>
                <c:pt idx="1">
                  <c:v>1107.99</c:v>
                </c:pt>
                <c:pt idx="2">
                  <c:v>2357.54</c:v>
                </c:pt>
                <c:pt idx="3">
                  <c:v>3595.53</c:v>
                </c:pt>
                <c:pt idx="4">
                  <c:v>3853.9300000000012</c:v>
                </c:pt>
                <c:pt idx="5">
                  <c:v>3652.9100000000012</c:v>
                </c:pt>
                <c:pt idx="6">
                  <c:v>3250.13</c:v>
                </c:pt>
                <c:pt idx="7">
                  <c:v>2742.4900000000002</c:v>
                </c:pt>
                <c:pt idx="8">
                  <c:v>2057.9</c:v>
                </c:pt>
                <c:pt idx="9">
                  <c:v>1152.46</c:v>
                </c:pt>
                <c:pt idx="10">
                  <c:v>349.21999999999969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901312"/>
        <c:axId val="97901888"/>
      </c:scatterChart>
      <c:valAx>
        <c:axId val="97901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Time (hours)</a:t>
                </a:r>
              </a:p>
            </c:rich>
          </c:tx>
          <c:layout>
            <c:manualLayout>
              <c:xMode val="edge"/>
              <c:yMode val="edge"/>
              <c:x val="0.44799700262008529"/>
              <c:y val="0.8937210024348388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accent4"/>
                </a:solidFill>
              </a:defRPr>
            </a:pPr>
            <a:endParaRPr lang="es-ES"/>
          </a:p>
        </c:txPr>
        <c:crossAx val="97901888"/>
        <c:crosses val="autoZero"/>
        <c:crossBetween val="midCat"/>
      </c:valAx>
      <c:valAx>
        <c:axId val="97901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en-US" sz="1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DTG mean plasma concentration (ng/mL)</a:t>
                </a:r>
              </a:p>
            </c:rich>
          </c:tx>
          <c:layout>
            <c:manualLayout>
              <c:xMode val="edge"/>
              <c:yMode val="edge"/>
              <c:x val="8.8773489503197675E-3"/>
              <c:y val="5.2684514509398983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979013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0972025401909"/>
          <c:y val="1.2389058582602842E-2"/>
          <c:w val="0.8802893584154089"/>
          <c:h val="0.88551697472390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DE38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7B30A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CD55C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002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5EA9FC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E0C0A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C5F5A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0024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5EA9FC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2CE30C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68FF46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000024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5EA9FC"/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Sheet1!$C$2:$C$19</c:f>
                <c:numCache>
                  <c:formatCode>General</c:formatCode>
                  <c:ptCount val="18"/>
                  <c:pt idx="1">
                    <c:v>4</c:v>
                  </c:pt>
                  <c:pt idx="2">
                    <c:v>13</c:v>
                  </c:pt>
                  <c:pt idx="3">
                    <c:v>0</c:v>
                  </c:pt>
                  <c:pt idx="4">
                    <c:v>4</c:v>
                  </c:pt>
                  <c:pt idx="5">
                    <c:v>11</c:v>
                  </c:pt>
                  <c:pt idx="6">
                    <c:v>0</c:v>
                  </c:pt>
                  <c:pt idx="7">
                    <c:v>6</c:v>
                  </c:pt>
                  <c:pt idx="8">
                    <c:v>12</c:v>
                  </c:pt>
                  <c:pt idx="10">
                    <c:v>4</c:v>
                  </c:pt>
                  <c:pt idx="11">
                    <c:v>17</c:v>
                  </c:pt>
                  <c:pt idx="13">
                    <c:v>4</c:v>
                  </c:pt>
                  <c:pt idx="14">
                    <c:v>11</c:v>
                  </c:pt>
                  <c:pt idx="16">
                    <c:v>3</c:v>
                  </c:pt>
                  <c:pt idx="17">
                    <c:v>8</c:v>
                  </c:pt>
                </c:numCache>
              </c:numRef>
            </c:plus>
            <c:minus>
              <c:numRef>
                <c:f>Sheet1!$D$2:$D$19</c:f>
                <c:numCache>
                  <c:formatCode>General</c:formatCode>
                  <c:ptCount val="18"/>
                  <c:pt idx="1">
                    <c:v>4</c:v>
                  </c:pt>
                  <c:pt idx="2">
                    <c:v>13</c:v>
                  </c:pt>
                  <c:pt idx="3">
                    <c:v>0</c:v>
                  </c:pt>
                  <c:pt idx="4">
                    <c:v>4</c:v>
                  </c:pt>
                  <c:pt idx="5">
                    <c:v>11</c:v>
                  </c:pt>
                  <c:pt idx="6">
                    <c:v>0</c:v>
                  </c:pt>
                  <c:pt idx="7">
                    <c:v>6</c:v>
                  </c:pt>
                  <c:pt idx="8">
                    <c:v>12</c:v>
                  </c:pt>
                  <c:pt idx="10">
                    <c:v>4</c:v>
                  </c:pt>
                  <c:pt idx="11">
                    <c:v>17</c:v>
                  </c:pt>
                  <c:pt idx="13">
                    <c:v>4</c:v>
                  </c:pt>
                  <c:pt idx="14">
                    <c:v>11</c:v>
                  </c:pt>
                  <c:pt idx="16">
                    <c:v>3</c:v>
                  </c:pt>
                  <c:pt idx="17">
                    <c:v>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Sheet1!$A$2:$A$19</c:f>
              <c:strCache>
                <c:ptCount val="18"/>
                <c:pt idx="1">
                  <c:v>&lt;50</c:v>
                </c:pt>
                <c:pt idx="2">
                  <c:v>&gt;50</c:v>
                </c:pt>
                <c:pt idx="3">
                  <c:v> </c:v>
                </c:pt>
                <c:pt idx="4">
                  <c:v>&lt;50</c:v>
                </c:pt>
                <c:pt idx="5">
                  <c:v>&gt;50</c:v>
                </c:pt>
                <c:pt idx="7">
                  <c:v>&lt;50</c:v>
                </c:pt>
                <c:pt idx="8">
                  <c:v>&gt;50</c:v>
                </c:pt>
                <c:pt idx="10">
                  <c:v>&lt;50</c:v>
                </c:pt>
                <c:pt idx="11">
                  <c:v>&gt;50</c:v>
                </c:pt>
                <c:pt idx="13">
                  <c:v>&lt;50</c:v>
                </c:pt>
                <c:pt idx="14">
                  <c:v>&gt;50</c:v>
                </c:pt>
                <c:pt idx="16">
                  <c:v>&lt;50</c:v>
                </c:pt>
                <c:pt idx="17">
                  <c:v>&gt;50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1">
                  <c:v>72</c:v>
                </c:pt>
                <c:pt idx="2">
                  <c:v>65</c:v>
                </c:pt>
                <c:pt idx="3">
                  <c:v>0</c:v>
                </c:pt>
                <c:pt idx="4">
                  <c:v>78</c:v>
                </c:pt>
                <c:pt idx="5">
                  <c:v>78</c:v>
                </c:pt>
                <c:pt idx="6">
                  <c:v>0</c:v>
                </c:pt>
                <c:pt idx="7">
                  <c:v>66</c:v>
                </c:pt>
                <c:pt idx="8">
                  <c:v>84</c:v>
                </c:pt>
                <c:pt idx="10">
                  <c:v>82</c:v>
                </c:pt>
                <c:pt idx="11">
                  <c:v>72</c:v>
                </c:pt>
                <c:pt idx="13">
                  <c:v>76</c:v>
                </c:pt>
                <c:pt idx="14">
                  <c:v>81</c:v>
                </c:pt>
                <c:pt idx="16">
                  <c:v>81</c:v>
                </c:pt>
                <c:pt idx="17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overlap val="3"/>
        <c:axId val="43835904"/>
        <c:axId val="33839872"/>
      </c:barChart>
      <c:catAx>
        <c:axId val="4383590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839872"/>
        <c:crosses val="autoZero"/>
        <c:auto val="1"/>
        <c:lblAlgn val="ctr"/>
        <c:lblOffset val="100"/>
        <c:noMultiLvlLbl val="0"/>
      </c:catAx>
      <c:valAx>
        <c:axId val="33839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Proportion of subjects (95% CI) with HIV-1 RNA &lt;50 copies/mL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8359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27480070367672"/>
          <c:y val="3.4164011089222658E-2"/>
          <c:w val="0.83705546990581803"/>
          <c:h val="0.81588758770041958"/>
        </c:manualLayout>
      </c:layout>
      <c:scatterChart>
        <c:scatterStyle val="lineMarker"/>
        <c:varyColors val="0"/>
        <c:ser>
          <c:idx val="0"/>
          <c:order val="0"/>
          <c:tx>
            <c:strRef>
              <c:f>'All studies_&gt;=50 years'!$B$1</c:f>
              <c:strCache>
                <c:ptCount val="1"/>
                <c:pt idx="0">
                  <c:v>DTG, SINGLE</c:v>
                </c:pt>
              </c:strCache>
            </c:strRef>
          </c:tx>
          <c:spPr>
            <a:ln w="19050">
              <a:solidFill>
                <a:srgbClr val="192845"/>
              </a:solidFill>
            </a:ln>
          </c:spPr>
          <c:marker>
            <c:symbol val="diamond"/>
            <c:size val="8"/>
            <c:spPr>
              <a:solidFill>
                <a:srgbClr val="192845"/>
              </a:solidFill>
            </c:spPr>
          </c:marker>
          <c:xVal>
            <c:numRef>
              <c:f>'All studies_&gt;=50 years'!$A$2:$A$15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</c:numCache>
            </c:numRef>
          </c:xVal>
          <c:yVal>
            <c:numRef>
              <c:f>'All studies_&gt;=50 years'!$B$2:$B$15</c:f>
              <c:numCache>
                <c:formatCode>General</c:formatCode>
                <c:ptCount val="14"/>
                <c:pt idx="0">
                  <c:v>0</c:v>
                </c:pt>
                <c:pt idx="1">
                  <c:v>0.24528301899999999</c:v>
                </c:pt>
                <c:pt idx="2">
                  <c:v>0.52830188700000003</c:v>
                </c:pt>
                <c:pt idx="3">
                  <c:v>0.62264150900000004</c:v>
                </c:pt>
                <c:pt idx="4">
                  <c:v>0.77358490599999996</c:v>
                </c:pt>
                <c:pt idx="5">
                  <c:v>0.811320755</c:v>
                </c:pt>
                <c:pt idx="6">
                  <c:v>0.92452830200000002</c:v>
                </c:pt>
                <c:pt idx="7">
                  <c:v>0.84905660400000005</c:v>
                </c:pt>
                <c:pt idx="8">
                  <c:v>0.84905660400000005</c:v>
                </c:pt>
                <c:pt idx="9">
                  <c:v>0.84905660400000005</c:v>
                </c:pt>
                <c:pt idx="10">
                  <c:v>0.86792452799999997</c:v>
                </c:pt>
                <c:pt idx="11">
                  <c:v>0.86792452799999997</c:v>
                </c:pt>
                <c:pt idx="12">
                  <c:v>0.88679245299999998</c:v>
                </c:pt>
                <c:pt idx="13">
                  <c:v>0.77358490599999996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'All studies_&gt;=50 years'!$C$1</c:f>
              <c:strCache>
                <c:ptCount val="1"/>
                <c:pt idx="0">
                  <c:v>DTG, SPRING-2</c:v>
                </c:pt>
              </c:strCache>
            </c:strRef>
          </c:tx>
          <c:spPr>
            <a:ln w="19050">
              <a:solidFill>
                <a:srgbClr val="022A67"/>
              </a:solidFill>
              <a:prstDash val="dash"/>
            </a:ln>
          </c:spPr>
          <c:marker>
            <c:symbol val="square"/>
            <c:size val="8"/>
            <c:spPr>
              <a:solidFill>
                <a:srgbClr val="022A67"/>
              </a:solidFill>
              <a:ln>
                <a:noFill/>
              </a:ln>
            </c:spPr>
          </c:marker>
          <c:xVal>
            <c:numRef>
              <c:f>'All studies_&gt;=50 years'!$A$2:$A$15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</c:numCache>
            </c:numRef>
          </c:xVal>
          <c:yVal>
            <c:numRef>
              <c:f>'All studies_&gt;=50 years'!$C$2:$C$15</c:f>
              <c:numCache>
                <c:formatCode>General</c:formatCode>
                <c:ptCount val="14"/>
                <c:pt idx="0">
                  <c:v>0</c:v>
                </c:pt>
                <c:pt idx="1">
                  <c:v>0.12195122</c:v>
                </c:pt>
                <c:pt idx="2">
                  <c:v>0.65853658500000001</c:v>
                </c:pt>
                <c:pt idx="3">
                  <c:v>0.82926829300000005</c:v>
                </c:pt>
                <c:pt idx="4">
                  <c:v>0.95121951199999999</c:v>
                </c:pt>
                <c:pt idx="5">
                  <c:v>0.87804877999999997</c:v>
                </c:pt>
                <c:pt idx="6">
                  <c:v>0.97560975599999999</c:v>
                </c:pt>
                <c:pt idx="7">
                  <c:v>0.95121951199999999</c:v>
                </c:pt>
                <c:pt idx="8">
                  <c:v>0.90243902399999998</c:v>
                </c:pt>
                <c:pt idx="9">
                  <c:v>0.90243902399999998</c:v>
                </c:pt>
                <c:pt idx="10">
                  <c:v>0.87804877999999997</c:v>
                </c:pt>
                <c:pt idx="11">
                  <c:v>0.85365853700000005</c:v>
                </c:pt>
                <c:pt idx="12">
                  <c:v>0.87804877999999997</c:v>
                </c:pt>
                <c:pt idx="13">
                  <c:v>0.90243902399999998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'All studies_&gt;=50 years'!$K$1</c:f>
              <c:strCache>
                <c:ptCount val="1"/>
                <c:pt idx="0">
                  <c:v>DTG, FLAMINGO</c:v>
                </c:pt>
              </c:strCache>
            </c:strRef>
          </c:tx>
          <c:spPr>
            <a:ln w="19050">
              <a:solidFill>
                <a:srgbClr val="022A67"/>
              </a:solidFill>
              <a:prstDash val="sysDot"/>
            </a:ln>
          </c:spPr>
          <c:marker>
            <c:symbol val="circle"/>
            <c:size val="8"/>
            <c:spPr>
              <a:solidFill>
                <a:srgbClr val="022A67"/>
              </a:solidFill>
              <a:ln>
                <a:solidFill>
                  <a:srgbClr val="6D219B"/>
                </a:solidFill>
              </a:ln>
            </c:spPr>
          </c:marker>
          <c:xVal>
            <c:numRef>
              <c:f>'All studies_&gt;=50 years'!$J$2:$J$14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24</c:v>
                </c:pt>
                <c:pt idx="7">
                  <c:v>36</c:v>
                </c:pt>
                <c:pt idx="8">
                  <c:v>48</c:v>
                </c:pt>
                <c:pt idx="9">
                  <c:v>60</c:v>
                </c:pt>
                <c:pt idx="10">
                  <c:v>72</c:v>
                </c:pt>
                <c:pt idx="11">
                  <c:v>84</c:v>
                </c:pt>
                <c:pt idx="12">
                  <c:v>96</c:v>
                </c:pt>
              </c:numCache>
            </c:numRef>
          </c:xVal>
          <c:yVal>
            <c:numRef>
              <c:f>'All studies_&gt;=50 years'!$K$2:$K$14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0.64285714299999996</c:v>
                </c:pt>
                <c:pt idx="3">
                  <c:v>0.71428571399999996</c:v>
                </c:pt>
                <c:pt idx="4">
                  <c:v>0.85714285700000004</c:v>
                </c:pt>
                <c:pt idx="5">
                  <c:v>0.78571428600000004</c:v>
                </c:pt>
                <c:pt idx="6">
                  <c:v>0.928571429</c:v>
                </c:pt>
                <c:pt idx="7">
                  <c:v>0.928571429</c:v>
                </c:pt>
                <c:pt idx="8">
                  <c:v>0.89285714299999996</c:v>
                </c:pt>
                <c:pt idx="9">
                  <c:v>0.678571429</c:v>
                </c:pt>
                <c:pt idx="10">
                  <c:v>0.85714285700000004</c:v>
                </c:pt>
                <c:pt idx="11">
                  <c:v>0.71428571399999996</c:v>
                </c:pt>
                <c:pt idx="12">
                  <c:v>0.71428571399999996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'All studies_&gt;=50 years'!$E$1</c:f>
              <c:strCache>
                <c:ptCount val="1"/>
                <c:pt idx="0">
                  <c:v>EFV/TDF/FTC, SINGLE</c:v>
                </c:pt>
              </c:strCache>
            </c:strRef>
          </c:tx>
          <c:spPr>
            <a:ln w="19050">
              <a:solidFill>
                <a:srgbClr val="FFC808"/>
              </a:solidFill>
            </a:ln>
          </c:spPr>
          <c:marker>
            <c:symbol val="circle"/>
            <c:size val="8"/>
            <c:spPr>
              <a:solidFill>
                <a:srgbClr val="FFC808"/>
              </a:solidFill>
              <a:ln>
                <a:solidFill>
                  <a:srgbClr val="934BC9"/>
                </a:solidFill>
              </a:ln>
            </c:spPr>
          </c:marker>
          <c:xVal>
            <c:numRef>
              <c:f>'All studies_&gt;=50 years'!$A$2:$A$15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</c:numCache>
            </c:numRef>
          </c:xVal>
          <c:yVal>
            <c:numRef>
              <c:f>'All studies_&gt;=50 years'!$E$2:$E$15</c:f>
              <c:numCache>
                <c:formatCode>General</c:formatCode>
                <c:ptCount val="14"/>
                <c:pt idx="0">
                  <c:v>0</c:v>
                </c:pt>
                <c:pt idx="1">
                  <c:v>4.5454544999999999E-2</c:v>
                </c:pt>
                <c:pt idx="2">
                  <c:v>0.13636363600000001</c:v>
                </c:pt>
                <c:pt idx="3">
                  <c:v>0.27272727299999999</c:v>
                </c:pt>
                <c:pt idx="4">
                  <c:v>0.47727272700000001</c:v>
                </c:pt>
                <c:pt idx="5">
                  <c:v>0.56818181800000001</c:v>
                </c:pt>
                <c:pt idx="6">
                  <c:v>0.840909091</c:v>
                </c:pt>
                <c:pt idx="7">
                  <c:v>0.86363636399999999</c:v>
                </c:pt>
                <c:pt idx="8">
                  <c:v>0.79545454500000001</c:v>
                </c:pt>
                <c:pt idx="9">
                  <c:v>0.81818181800000001</c:v>
                </c:pt>
                <c:pt idx="10">
                  <c:v>0.81818181800000001</c:v>
                </c:pt>
                <c:pt idx="11">
                  <c:v>0.79545454500000001</c:v>
                </c:pt>
                <c:pt idx="12">
                  <c:v>0.77272727299999999</c:v>
                </c:pt>
                <c:pt idx="13">
                  <c:v>0.63636363600000001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'All studies_&gt;=50 years'!$F$1</c:f>
              <c:strCache>
                <c:ptCount val="1"/>
                <c:pt idx="0">
                  <c:v>RAL, SPRING-2</c:v>
                </c:pt>
              </c:strCache>
            </c:strRef>
          </c:tx>
          <c:spPr>
            <a:ln w="19050">
              <a:solidFill>
                <a:srgbClr val="04AD50"/>
              </a:solidFill>
            </a:ln>
          </c:spPr>
          <c:marker>
            <c:symbol val="circle"/>
            <c:size val="8"/>
            <c:spPr>
              <a:solidFill>
                <a:srgbClr val="04AD50"/>
              </a:solidFill>
              <a:ln>
                <a:solidFill>
                  <a:srgbClr val="9D9D9D"/>
                </a:solidFill>
              </a:ln>
            </c:spPr>
          </c:marker>
          <c:xVal>
            <c:numRef>
              <c:f>'All studies_&gt;=50 years'!$A$2:$A$15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24</c:v>
                </c:pt>
                <c:pt idx="7">
                  <c:v>32</c:v>
                </c:pt>
                <c:pt idx="8">
                  <c:v>40</c:v>
                </c:pt>
                <c:pt idx="9">
                  <c:v>48</c:v>
                </c:pt>
                <c:pt idx="10">
                  <c:v>60</c:v>
                </c:pt>
                <c:pt idx="11">
                  <c:v>72</c:v>
                </c:pt>
                <c:pt idx="12">
                  <c:v>84</c:v>
                </c:pt>
                <c:pt idx="13">
                  <c:v>96</c:v>
                </c:pt>
              </c:numCache>
            </c:numRef>
          </c:xVal>
          <c:yVal>
            <c:numRef>
              <c:f>'All studies_&gt;=50 years'!$F$2:$F$15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0.60869565199999998</c:v>
                </c:pt>
                <c:pt idx="3">
                  <c:v>0.78260869600000005</c:v>
                </c:pt>
                <c:pt idx="4">
                  <c:v>0.82608695700000001</c:v>
                </c:pt>
                <c:pt idx="5">
                  <c:v>0.82608695700000001</c:v>
                </c:pt>
                <c:pt idx="6">
                  <c:v>0.89130434800000002</c:v>
                </c:pt>
                <c:pt idx="7">
                  <c:v>0.82608695700000001</c:v>
                </c:pt>
                <c:pt idx="8">
                  <c:v>0.84782608699999995</c:v>
                </c:pt>
                <c:pt idx="9">
                  <c:v>0.84782608699999995</c:v>
                </c:pt>
                <c:pt idx="10">
                  <c:v>0.84782608699999995</c:v>
                </c:pt>
                <c:pt idx="11">
                  <c:v>0.84782608699999995</c:v>
                </c:pt>
                <c:pt idx="12">
                  <c:v>0.82608695700000001</c:v>
                </c:pt>
                <c:pt idx="13">
                  <c:v>0.80434782599999999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'All studies_&gt;=50 years'!$M$1</c:f>
              <c:strCache>
                <c:ptCount val="1"/>
                <c:pt idx="0">
                  <c:v>DRV/r, FLAMINGO</c:v>
                </c:pt>
              </c:strCache>
            </c:strRef>
          </c:tx>
          <c:spPr>
            <a:ln w="19050">
              <a:solidFill>
                <a:srgbClr val="FF5F00"/>
              </a:solidFill>
            </a:ln>
          </c:spPr>
          <c:marker>
            <c:symbol val="circle"/>
            <c:size val="8"/>
            <c:spPr>
              <a:solidFill>
                <a:srgbClr val="FF5F00"/>
              </a:solidFill>
              <a:ln>
                <a:noFill/>
              </a:ln>
            </c:spPr>
          </c:marker>
          <c:xVal>
            <c:numRef>
              <c:f>'All studies_&gt;=50 years'!$J$2:$J$14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24</c:v>
                </c:pt>
                <c:pt idx="7">
                  <c:v>36</c:v>
                </c:pt>
                <c:pt idx="8">
                  <c:v>48</c:v>
                </c:pt>
                <c:pt idx="9">
                  <c:v>60</c:v>
                </c:pt>
                <c:pt idx="10">
                  <c:v>72</c:v>
                </c:pt>
                <c:pt idx="11">
                  <c:v>84</c:v>
                </c:pt>
                <c:pt idx="12">
                  <c:v>96</c:v>
                </c:pt>
              </c:numCache>
            </c:numRef>
          </c:xVal>
          <c:yVal>
            <c:numRef>
              <c:f>'All studies_&gt;=50 years'!$M$2:$M$14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8.3333332999999996E-2</c:v>
                </c:pt>
                <c:pt idx="3">
                  <c:v>0.44444444399999999</c:v>
                </c:pt>
                <c:pt idx="4">
                  <c:v>0.55555555599999995</c:v>
                </c:pt>
                <c:pt idx="5">
                  <c:v>0.63888888899999996</c:v>
                </c:pt>
                <c:pt idx="6">
                  <c:v>0.80555555599999995</c:v>
                </c:pt>
                <c:pt idx="7">
                  <c:v>0.91666666699999999</c:v>
                </c:pt>
                <c:pt idx="8">
                  <c:v>0.91666666699999999</c:v>
                </c:pt>
                <c:pt idx="9">
                  <c:v>0.88888888899999996</c:v>
                </c:pt>
                <c:pt idx="10">
                  <c:v>0.91666666699999999</c:v>
                </c:pt>
                <c:pt idx="11">
                  <c:v>0.88888888899999996</c:v>
                </c:pt>
                <c:pt idx="12">
                  <c:v>0.83333333300000001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355200"/>
        <c:axId val="71355776"/>
      </c:scatterChart>
      <c:valAx>
        <c:axId val="71355200"/>
        <c:scaling>
          <c:orientation val="minMax"/>
          <c:max val="96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  <a:effectLst/>
                  </a:rPr>
                  <a:t>Week</a:t>
                </a:r>
                <a:endParaRPr lang="en-US" sz="1200" dirty="0">
                  <a:solidFill>
                    <a:schemeClr val="bg2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50524006512989839"/>
              <c:y val="0.965010206343416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s-ES"/>
          </a:p>
        </c:txPr>
        <c:crossAx val="71355776"/>
        <c:crosses val="autoZero"/>
        <c:crossBetween val="midCat"/>
        <c:majorUnit val="12"/>
      </c:valAx>
      <c:valAx>
        <c:axId val="7135577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300" b="0">
                    <a:solidFill>
                      <a:schemeClr val="bg2"/>
                    </a:solidFill>
                  </a:defRPr>
                </a:pPr>
                <a:r>
                  <a:rPr lang="en-US" sz="1300" b="0" dirty="0" smtClean="0">
                    <a:solidFill>
                      <a:schemeClr val="bg2"/>
                    </a:solidFill>
                    <a:effectLst/>
                  </a:rPr>
                  <a:t>Proportion of subjects with HIV-1 </a:t>
                </a:r>
                <a:br>
                  <a:rPr lang="en-US" sz="1300" b="0" dirty="0" smtClean="0">
                    <a:solidFill>
                      <a:schemeClr val="bg2"/>
                    </a:solidFill>
                    <a:effectLst/>
                  </a:rPr>
                </a:br>
                <a:r>
                  <a:rPr lang="en-US" sz="1300" b="0" dirty="0" smtClean="0">
                    <a:solidFill>
                      <a:schemeClr val="bg2"/>
                    </a:solidFill>
                    <a:effectLst/>
                  </a:rPr>
                  <a:t>RNA &lt;50 copies/mL</a:t>
                </a:r>
                <a:endParaRPr lang="en-US" sz="1300" b="0" dirty="0">
                  <a:solidFill>
                    <a:schemeClr val="bg2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8.4423551657910614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s-ES"/>
          </a:p>
        </c:txPr>
        <c:crossAx val="71355200"/>
        <c:crosses val="autoZero"/>
        <c:crossBetween val="midCat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6751102579341881"/>
          <c:y val="0.55018646298867868"/>
          <c:w val="0.32992688076469467"/>
          <c:h val="0.26855398873642555"/>
        </c:manualLayout>
      </c:layout>
      <c:overlay val="0"/>
      <c:txPr>
        <a:bodyPr/>
        <a:lstStyle/>
        <a:p>
          <a:pPr>
            <a:defRPr sz="120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61362761452586"/>
          <c:y val="7.7486216128491173E-2"/>
          <c:w val="0.69823329029257031"/>
          <c:h val="0.74590541138130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'IAS poster figure'!$A$2</c:f>
              <c:strCache>
                <c:ptCount val="1"/>
                <c:pt idx="0">
                  <c:v>DTG (all studies)</c:v>
                </c:pt>
              </c:strCache>
            </c:strRef>
          </c:tx>
          <c:spPr>
            <a:solidFill>
              <a:srgbClr val="022A67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 ≥50 years</c:v>
                </c:pt>
                <c:pt idx="2">
                  <c:v>&lt;50 years</c:v>
                </c:pt>
              </c:strCache>
            </c:strRef>
          </c:cat>
          <c:val>
            <c:numRef>
              <c:f>'IAS poster figure'!$B$2:$D$2</c:f>
              <c:numCache>
                <c:formatCode>General</c:formatCode>
                <c:ptCount val="3"/>
                <c:pt idx="0">
                  <c:v>0.10402999062792877</c:v>
                </c:pt>
                <c:pt idx="1">
                  <c:v>0.10655737999999999</c:v>
                </c:pt>
                <c:pt idx="2">
                  <c:v>0.1037037</c:v>
                </c:pt>
              </c:numCache>
            </c:numRef>
          </c:val>
        </c:ser>
        <c:ser>
          <c:idx val="1"/>
          <c:order val="1"/>
          <c:tx>
            <c:strRef>
              <c:f>'IAS poster figure'!$A$3</c:f>
              <c:strCache>
                <c:ptCount val="1"/>
                <c:pt idx="0">
                  <c:v>EFV/TDF/FTC (SINGLE)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 ≥50 years</c:v>
                </c:pt>
                <c:pt idx="2">
                  <c:v>&lt;50 years</c:v>
                </c:pt>
              </c:strCache>
            </c:strRef>
          </c:cat>
          <c:val>
            <c:numRef>
              <c:f>'IAS poster figure'!$B$3:$D$3</c:f>
              <c:numCache>
                <c:formatCode>General</c:formatCode>
                <c:ptCount val="3"/>
                <c:pt idx="0">
                  <c:v>0.27751196172248804</c:v>
                </c:pt>
                <c:pt idx="1">
                  <c:v>0.27272727299999999</c:v>
                </c:pt>
                <c:pt idx="2">
                  <c:v>0.27733333300000002</c:v>
                </c:pt>
              </c:numCache>
            </c:numRef>
          </c:val>
        </c:ser>
        <c:ser>
          <c:idx val="2"/>
          <c:order val="2"/>
          <c:tx>
            <c:strRef>
              <c:f>'IAS poster figure'!$A$4</c:f>
              <c:strCache>
                <c:ptCount val="1"/>
                <c:pt idx="0">
                  <c:v>DRV/r (FLAMINGO)</c:v>
                </c:pt>
              </c:strCache>
            </c:strRef>
          </c:tx>
          <c:spPr>
            <a:solidFill>
              <a:srgbClr val="1AA444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 ≥50 years</c:v>
                </c:pt>
                <c:pt idx="2">
                  <c:v>&lt;50 years</c:v>
                </c:pt>
              </c:strCache>
            </c:strRef>
          </c:cat>
          <c:val>
            <c:numRef>
              <c:f>'IAS poster figure'!$B$4:$D$4</c:f>
              <c:numCache>
                <c:formatCode>General</c:formatCode>
                <c:ptCount val="3"/>
                <c:pt idx="0">
                  <c:v>0.13636363636363635</c:v>
                </c:pt>
                <c:pt idx="1">
                  <c:v>0.16666666699999999</c:v>
                </c:pt>
                <c:pt idx="2">
                  <c:v>0.13106796100000001</c:v>
                </c:pt>
              </c:numCache>
            </c:numRef>
          </c:val>
        </c:ser>
        <c:ser>
          <c:idx val="3"/>
          <c:order val="3"/>
          <c:tx>
            <c:strRef>
              <c:f>'IAS poster figure'!$A$5</c:f>
              <c:strCache>
                <c:ptCount val="1"/>
                <c:pt idx="0">
                  <c:v>RAL (SPRING-2)</c:v>
                </c:pt>
              </c:strCache>
            </c:strRef>
          </c:tx>
          <c:spPr>
            <a:solidFill>
              <a:srgbClr val="FACB0B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 ≥50 years</c:v>
                </c:pt>
                <c:pt idx="2">
                  <c:v>&lt;50 years</c:v>
                </c:pt>
              </c:strCache>
            </c:strRef>
          </c:cat>
          <c:val>
            <c:numRef>
              <c:f>'IAS poster figure'!$B$5:$D$5</c:f>
              <c:numCache>
                <c:formatCode>General</c:formatCode>
                <c:ptCount val="3"/>
                <c:pt idx="0">
                  <c:v>7.5425790754257913E-2</c:v>
                </c:pt>
                <c:pt idx="1">
                  <c:v>0.108695652</c:v>
                </c:pt>
                <c:pt idx="2">
                  <c:v>7.1232877E-2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80864"/>
        <c:axId val="33866304"/>
      </c:barChart>
      <c:catAx>
        <c:axId val="39780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525">
            <a:solidFill>
              <a:schemeClr val="bg2"/>
            </a:solidFill>
          </a:ln>
        </c:spPr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s-ES"/>
          </a:p>
        </c:txPr>
        <c:crossAx val="33866304"/>
        <c:crosses val="autoZero"/>
        <c:auto val="1"/>
        <c:lblAlgn val="ctr"/>
        <c:lblOffset val="100"/>
        <c:noMultiLvlLbl val="0"/>
      </c:catAx>
      <c:valAx>
        <c:axId val="33866304"/>
        <c:scaling>
          <c:orientation val="minMax"/>
          <c:max val="0.4"/>
          <c:min val="0"/>
        </c:scaling>
        <c:delete val="0"/>
        <c:axPos val="b"/>
        <c:majorGridlines>
          <c:spPr>
            <a:ln>
              <a:solidFill>
                <a:schemeClr val="bg2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  <a:effectLst/>
                  </a:rPr>
                  <a:t>Proportion of patients</a:t>
                </a:r>
                <a:endParaRPr lang="en-US" sz="1200" dirty="0">
                  <a:solidFill>
                    <a:schemeClr val="bg2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3424861229410724"/>
              <c:y val="0.9207522693556925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9525">
            <a:solidFill>
              <a:schemeClr val="bg2"/>
            </a:solidFill>
          </a:ln>
        </c:spPr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s-ES"/>
          </a:p>
        </c:txPr>
        <c:crossAx val="39780864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06479372513793"/>
          <c:y val="7.7486216128491173E-2"/>
          <c:w val="0.70778212418195818"/>
          <c:h val="0.74590541138130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'IAS poster figure'!$A$2</c:f>
              <c:strCache>
                <c:ptCount val="1"/>
                <c:pt idx="0">
                  <c:v>DTG (all studies)</c:v>
                </c:pt>
              </c:strCache>
            </c:strRef>
          </c:tx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≥50 years</c:v>
                </c:pt>
                <c:pt idx="2">
                  <c:v>&lt;50 years</c:v>
                </c:pt>
              </c:strCache>
            </c:strRef>
          </c:cat>
          <c:val>
            <c:numRef>
              <c:f>'IAS poster figure'!$B$2:$D$2</c:f>
              <c:numCache>
                <c:formatCode>General</c:formatCode>
                <c:ptCount val="3"/>
                <c:pt idx="0">
                  <c:v>0.10402999062792877</c:v>
                </c:pt>
                <c:pt idx="1">
                  <c:v>4.0983609999999997E-2</c:v>
                </c:pt>
                <c:pt idx="2">
                  <c:v>2.751323E-2</c:v>
                </c:pt>
              </c:numCache>
            </c:numRef>
          </c:val>
        </c:ser>
        <c:ser>
          <c:idx val="1"/>
          <c:order val="1"/>
          <c:tx>
            <c:strRef>
              <c:f>'IAS poster figure'!$A$3</c:f>
              <c:strCache>
                <c:ptCount val="1"/>
                <c:pt idx="0">
                  <c:v>EFV/TDF/FTC (SINGLE)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≥50 years</c:v>
                </c:pt>
                <c:pt idx="2">
                  <c:v>&lt;50 years</c:v>
                </c:pt>
              </c:strCache>
            </c:strRef>
          </c:cat>
          <c:val>
            <c:numRef>
              <c:f>'IAS poster figure'!$B$3:$D$3</c:f>
              <c:numCache>
                <c:formatCode>General</c:formatCode>
                <c:ptCount val="3"/>
                <c:pt idx="0">
                  <c:v>0.27751196172248804</c:v>
                </c:pt>
                <c:pt idx="1">
                  <c:v>0.13636363600000001</c:v>
                </c:pt>
                <c:pt idx="2">
                  <c:v>0.12266666699999999</c:v>
                </c:pt>
              </c:numCache>
            </c:numRef>
          </c:val>
        </c:ser>
        <c:ser>
          <c:idx val="2"/>
          <c:order val="2"/>
          <c:tx>
            <c:strRef>
              <c:f>'IAS poster figure'!$A$4</c:f>
              <c:strCache>
                <c:ptCount val="1"/>
                <c:pt idx="0">
                  <c:v>DRV/r (FLAMINGO)</c:v>
                </c:pt>
              </c:strCache>
            </c:strRef>
          </c:tx>
          <c:spPr>
            <a:solidFill>
              <a:srgbClr val="1AA444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≥50 years</c:v>
                </c:pt>
                <c:pt idx="2">
                  <c:v>&lt;50 years</c:v>
                </c:pt>
              </c:strCache>
            </c:strRef>
          </c:cat>
          <c:val>
            <c:numRef>
              <c:f>'IAS poster figure'!$B$4:$D$4</c:f>
              <c:numCache>
                <c:formatCode>General</c:formatCode>
                <c:ptCount val="3"/>
                <c:pt idx="0">
                  <c:v>0.13636363636363635</c:v>
                </c:pt>
                <c:pt idx="1">
                  <c:v>8.3333332999999996E-2</c:v>
                </c:pt>
                <c:pt idx="2">
                  <c:v>5.8252427000000002E-2</c:v>
                </c:pt>
              </c:numCache>
            </c:numRef>
          </c:val>
        </c:ser>
        <c:ser>
          <c:idx val="3"/>
          <c:order val="3"/>
          <c:tx>
            <c:strRef>
              <c:f>'IAS poster figure'!$A$5</c:f>
              <c:strCache>
                <c:ptCount val="1"/>
                <c:pt idx="0">
                  <c:v>RAL (SPRING-2)</c:v>
                </c:pt>
              </c:strCache>
            </c:strRef>
          </c:tx>
          <c:spPr>
            <a:solidFill>
              <a:srgbClr val="FACB0B"/>
            </a:solidFill>
          </c:spPr>
          <c:invertIfNegative val="0"/>
          <c:cat>
            <c:strRef>
              <c:f>'IAS poster figure'!$B$1:$D$1</c:f>
              <c:strCache>
                <c:ptCount val="3"/>
                <c:pt idx="0">
                  <c:v>Overall</c:v>
                </c:pt>
                <c:pt idx="1">
                  <c:v>≥50 years</c:v>
                </c:pt>
                <c:pt idx="2">
                  <c:v>&lt;50 years</c:v>
                </c:pt>
              </c:strCache>
            </c:strRef>
          </c:cat>
          <c:val>
            <c:numRef>
              <c:f>'IAS poster figure'!$B$5:$D$5</c:f>
              <c:numCache>
                <c:formatCode>General</c:formatCode>
                <c:ptCount val="3"/>
                <c:pt idx="0">
                  <c:v>7.5425790754257913E-2</c:v>
                </c:pt>
                <c:pt idx="1">
                  <c:v>2.1739129999999999E-2</c:v>
                </c:pt>
                <c:pt idx="2">
                  <c:v>2.4657533999999998E-2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01536"/>
        <c:axId val="33868032"/>
      </c:barChart>
      <c:catAx>
        <c:axId val="40001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525">
            <a:solidFill>
              <a:schemeClr val="bg2"/>
            </a:solidFill>
          </a:ln>
        </c:spPr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s-ES"/>
          </a:p>
        </c:txPr>
        <c:crossAx val="33868032"/>
        <c:crosses val="autoZero"/>
        <c:auto val="1"/>
        <c:lblAlgn val="ctr"/>
        <c:lblOffset val="100"/>
        <c:noMultiLvlLbl val="0"/>
      </c:catAx>
      <c:valAx>
        <c:axId val="33868032"/>
        <c:scaling>
          <c:orientation val="minMax"/>
          <c:max val="0.4"/>
          <c:min val="0"/>
        </c:scaling>
        <c:delete val="0"/>
        <c:axPos val="b"/>
        <c:majorGridlines>
          <c:spPr>
            <a:ln>
              <a:solidFill>
                <a:schemeClr val="bg2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  <a:effectLst/>
                  </a:rPr>
                  <a:t>Proportion of patients</a:t>
                </a:r>
                <a:endParaRPr lang="en-US" sz="1200" dirty="0">
                  <a:solidFill>
                    <a:schemeClr val="bg2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3424861229410724"/>
              <c:y val="0.9207522693556925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9525">
            <a:solidFill>
              <a:schemeClr val="bg2"/>
            </a:solidFill>
          </a:ln>
        </c:spPr>
        <c:txPr>
          <a:bodyPr/>
          <a:lstStyle/>
          <a:p>
            <a:pPr>
              <a:defRPr sz="1200" b="0">
                <a:solidFill>
                  <a:schemeClr val="bg2"/>
                </a:solidFill>
              </a:defRPr>
            </a:pPr>
            <a:endParaRPr lang="es-ES"/>
          </a:p>
        </c:txPr>
        <c:crossAx val="4000153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54500608518863081"/>
          <c:y val="6.68476923043409E-2"/>
          <c:w val="0.42953035777300136"/>
          <c:h val="0.19195143894687083"/>
        </c:manualLayout>
      </c:layout>
      <c:overlay val="0"/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 smtClean="0">
                <a:solidFill>
                  <a:schemeClr val="bg2"/>
                </a:solidFill>
              </a:rPr>
              <a:t>Common AEs leading to withdrawal by system organ class </a:t>
            </a:r>
            <a:br>
              <a:rPr lang="en-GB" sz="1400" b="1" dirty="0" smtClean="0">
                <a:solidFill>
                  <a:schemeClr val="bg2"/>
                </a:solidFill>
              </a:rPr>
            </a:br>
            <a:r>
              <a:rPr lang="en-GB" sz="1400" b="1" dirty="0" smtClean="0">
                <a:solidFill>
                  <a:schemeClr val="bg2"/>
                </a:solidFill>
              </a:rPr>
              <a:t>(≥2% in either arm)</a:t>
            </a:r>
            <a:endParaRPr lang="en-GB" sz="1400" b="1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22986138783260149"/>
          <c:y val="7.054771692034218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14738681636955"/>
          <c:y val="0.14097869472209681"/>
          <c:w val="0.8667193629056662"/>
          <c:h val="0.65866820353294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50mg + ABC/3TC FDC QD (n=414)</c:v>
                </c:pt>
              </c:strCache>
            </c:strRef>
          </c:tx>
          <c:spPr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2"/>
                        </a:solidFill>
                      </a:rPr>
                      <a:t>&lt;1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2"/>
                        </a:solidFill>
                      </a:rPr>
                      <a:t>&lt;1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2"/>
                        </a:solidFill>
                      </a:rPr>
                      <a:t>&lt;1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Psychiatric disorders </c:v>
                </c:pt>
                <c:pt idx="1">
                  <c:v>Nervous system disorders</c:v>
                </c:pt>
                <c:pt idx="2">
                  <c:v>Skin and subcutaneous tissue disorders</c:v>
                </c:pt>
                <c:pt idx="3">
                  <c:v>General disorders and administration site conditions </c:v>
                </c:pt>
                <c:pt idx="4">
                  <c:v>Gastrointestinal disorders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ATRIPLA® QD (n=419)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Psychiatric disorders </c:v>
                </c:pt>
                <c:pt idx="1">
                  <c:v>Nervous system disorders</c:v>
                </c:pt>
                <c:pt idx="2">
                  <c:v>Skin and subcutaneous tissue disorders</c:v>
                </c:pt>
                <c:pt idx="3">
                  <c:v>General disorders and administration site conditions </c:v>
                </c:pt>
                <c:pt idx="4">
                  <c:v>Gastrointestinal disorders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9970816"/>
        <c:axId val="33872640"/>
      </c:barChart>
      <c:catAx>
        <c:axId val="3997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6585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872640"/>
        <c:crosses val="autoZero"/>
        <c:auto val="1"/>
        <c:lblAlgn val="ctr"/>
        <c:lblOffset val="100"/>
        <c:noMultiLvlLbl val="0"/>
      </c:catAx>
      <c:valAx>
        <c:axId val="3387264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Proportion (%) of patients with </a:t>
                </a:r>
              </a:p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AE leading to withdrawal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2.6920067483306785E-3"/>
              <c:y val="0.137842461948672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56585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97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253490378122355"/>
          <c:y val="0.20953505166092659"/>
          <c:w val="0.37142662591578257"/>
          <c:h val="0.1242923008554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1811746844679"/>
          <c:y val="2.44237196030412E-2"/>
          <c:w val="0.85735350982271497"/>
          <c:h val="0.78288694119234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50 mg QD + 2 NRTIs </c:v>
                </c:pt>
              </c:strCache>
            </c:strRef>
          </c:tx>
          <c:spPr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cholesterol                                                        (n=291) (n=278)</c:v>
                </c:pt>
                <c:pt idx="1">
                  <c:v>HDL cholesterol                                                 (n=291) (n=278)</c:v>
                </c:pt>
                <c:pt idx="2">
                  <c:v>LDL cholesterol                                                        (n=289) (n=274)</c:v>
                </c:pt>
                <c:pt idx="3">
                  <c:v>Triglycerides                                                             (n=292) (n=278)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0.21</c:v>
                </c:pt>
                <c:pt idx="1">
                  <c:v>0.05</c:v>
                </c:pt>
                <c:pt idx="2">
                  <c:v>0.13</c:v>
                </c:pt>
                <c:pt idx="3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RAL 400 mg BID + 2 NRTIs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cholesterol                                                        (n=291) (n=278)</c:v>
                </c:pt>
                <c:pt idx="1">
                  <c:v>HDL cholesterol                                                 (n=291) (n=278)</c:v>
                </c:pt>
                <c:pt idx="2">
                  <c:v>LDL cholesterol                                                        (n=289) (n=274)</c:v>
                </c:pt>
                <c:pt idx="3">
                  <c:v>Triglycerides                                                             (n=292) (n=278)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0.26</c:v>
                </c:pt>
                <c:pt idx="1">
                  <c:v>0.06</c:v>
                </c:pt>
                <c:pt idx="2">
                  <c:v>0.16</c:v>
                </c:pt>
                <c:pt idx="3">
                  <c:v>7.0000000000000007E-2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7812096"/>
        <c:axId val="45920768"/>
      </c:barChart>
      <c:catAx>
        <c:axId val="4781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6585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920768"/>
        <c:crosses val="autoZero"/>
        <c:auto val="1"/>
        <c:lblAlgn val="ctr"/>
        <c:lblOffset val="100"/>
        <c:noMultiLvlLbl val="0"/>
      </c:catAx>
      <c:valAx>
        <c:axId val="45920768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Mean change from </a:t>
                </a:r>
                <a:br>
                  <a:rPr lang="en-GB" dirty="0" smtClean="0"/>
                </a:br>
                <a:r>
                  <a:rPr lang="en-GB" dirty="0" smtClean="0"/>
                  <a:t>baseline (mmol/L)</a:t>
                </a:r>
              </a:p>
            </c:rich>
          </c:tx>
          <c:layout>
            <c:manualLayout>
              <c:xMode val="edge"/>
              <c:yMode val="edge"/>
              <c:x val="4.6829265414756113E-3"/>
              <c:y val="0.180044814217193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rgbClr val="56585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81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721783032269917"/>
          <c:y val="2.194970324749167E-2"/>
          <c:w val="0.37142662591578257"/>
          <c:h val="0.1242923008554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 smtClean="0">
                <a:effectLst/>
              </a:rPr>
              <a:t>Drug-related </a:t>
            </a:r>
            <a:endParaRPr lang="en-GB" sz="1800" dirty="0">
              <a:effectLst/>
            </a:endParaRPr>
          </a:p>
        </c:rich>
      </c:tx>
      <c:layout>
        <c:manualLayout>
          <c:xMode val="edge"/>
          <c:yMode val="edge"/>
          <c:x val="0.3252264118502944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416170871990168"/>
          <c:y val="0.12330881937305775"/>
          <c:w val="0.73550985618356635"/>
          <c:h val="0.83170055487276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</c:v>
                </c:pt>
              </c:strCache>
            </c:strRef>
          </c:tx>
          <c:spPr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DRV/r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319424"/>
        <c:axId val="45923648"/>
      </c:barChart>
      <c:catAx>
        <c:axId val="4931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6585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923648"/>
        <c:crosses val="autoZero"/>
        <c:auto val="1"/>
        <c:lblAlgn val="ctr"/>
        <c:lblOffset val="100"/>
        <c:noMultiLvlLbl val="0"/>
      </c:catAx>
      <c:valAx>
        <c:axId val="45923648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Proportion (%) of patients  experiencing diarrhoea</a:t>
                </a:r>
              </a:p>
            </c:rich>
          </c:tx>
          <c:layout>
            <c:manualLayout>
              <c:xMode val="edge"/>
              <c:yMode val="edge"/>
              <c:x val="0"/>
              <c:y val="0.200008732823331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56585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319424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 smtClean="0">
                <a:effectLst/>
              </a:rPr>
              <a:t>Overall</a:t>
            </a:r>
          </a:p>
        </c:rich>
      </c:tx>
      <c:layout>
        <c:manualLayout>
          <c:xMode val="edge"/>
          <c:yMode val="edge"/>
          <c:x val="0.431038021739476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416170871990168"/>
          <c:y val="0.12330881937305775"/>
          <c:w val="0.73550985618356635"/>
          <c:h val="0.83170055487276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</c:v>
                </c:pt>
              </c:strCache>
            </c:strRef>
          </c:tx>
          <c:spPr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DRV/r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055232"/>
        <c:axId val="33875648"/>
      </c:barChart>
      <c:catAx>
        <c:axId val="4905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6585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875648"/>
        <c:crosses val="autoZero"/>
        <c:auto val="1"/>
        <c:lblAlgn val="ctr"/>
        <c:lblOffset val="100"/>
        <c:noMultiLvlLbl val="0"/>
      </c:catAx>
      <c:valAx>
        <c:axId val="33875648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Proportion (%) of patients  experiencing diarrhoea</a:t>
                </a:r>
              </a:p>
            </c:rich>
          </c:tx>
          <c:layout>
            <c:manualLayout>
              <c:xMode val="edge"/>
              <c:yMode val="edge"/>
              <c:x val="1.2825649683537194E-2"/>
              <c:y val="0.200008732823331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56585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055232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F217D-2048-4839-BAFD-43B971436933}" type="datetimeFigureOut">
              <a:rPr lang="en-GB" smtClean="0"/>
              <a:pPr/>
              <a:t>17/07/2015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30399-B0F6-4338-AF63-EDEDAD91D1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87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80247-0840-4A72-9470-DD3B83E3FF56}" type="datetimeFigureOut">
              <a:rPr lang="en-GB" smtClean="0"/>
              <a:pPr/>
              <a:t>17/07/2015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37B52-92C4-4E95-A65D-D76ED9CCCD0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1387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A37B52-92C4-4E95-A65D-D76ED9CCCD0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766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984" y="4715157"/>
            <a:ext cx="5909333" cy="4879697"/>
          </a:xfrm>
        </p:spPr>
        <p:txBody>
          <a:bodyPr>
            <a:normAutofit/>
          </a:bodyPr>
          <a:lstStyle/>
          <a:p>
            <a:pPr marL="287879" indent="-287879"/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1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22267-63EB-42BC-BEF9-DCCB6551BDDE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33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A37B52-92C4-4E95-A65D-D76ED9CCCD0C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62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22267-63EB-42BC-BEF9-DCCB6551BDDE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49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984" y="4715157"/>
            <a:ext cx="5909333" cy="4879697"/>
          </a:xfrm>
        </p:spPr>
        <p:txBody>
          <a:bodyPr>
            <a:normAutofit/>
          </a:bodyPr>
          <a:lstStyle/>
          <a:p>
            <a:pPr marL="287879" indent="-287879"/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1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xfrm>
            <a:off x="444984" y="4715157"/>
            <a:ext cx="5909333" cy="4879697"/>
          </a:xfrm>
          <a:noFill/>
          <a:ln/>
        </p:spPr>
        <p:txBody>
          <a:bodyPr>
            <a:normAutofit/>
          </a:bodyPr>
          <a:lstStyle/>
          <a:p>
            <a:pPr marL="230303" indent="-230303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13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aseline="0" dirty="0" smtClean="0">
              <a:latin typeface="Arial" pitchFamily="34" charset="0"/>
              <a:cs typeface="Arial" pitchFamily="34" charset="0"/>
            </a:endParaRP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7B52-92C4-4E95-A65D-D76ED9CCCD0C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3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6D26-403E-4D25-A3BA-27336FCC0EA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98B79-C121-47E1-B8B7-7976C391271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2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98B79-C121-47E1-B8B7-7976C391271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9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983" y="4715158"/>
            <a:ext cx="5909333" cy="4879697"/>
          </a:xfrm>
        </p:spPr>
        <p:txBody>
          <a:bodyPr>
            <a:normAutofit/>
          </a:bodyPr>
          <a:lstStyle/>
          <a:p>
            <a:pPr marL="220392" indent="-220392" defTabSz="897301">
              <a:defRPr/>
            </a:pPr>
            <a:r>
              <a:rPr lang="en-US" sz="1000" dirty="0">
                <a:solidFill>
                  <a:srgbClr val="FF0000"/>
                </a:solidFill>
              </a:rPr>
              <a:t>Note to LOCs: Please use ‘well tolerated’ if you are not able to say ‘better’ tolerated in your market. </a:t>
            </a:r>
          </a:p>
        </p:txBody>
      </p:sp>
    </p:spTree>
    <p:extLst>
      <p:ext uri="{BB962C8B-B14F-4D97-AF65-F5344CB8AC3E}">
        <p14:creationId xmlns:p14="http://schemas.microsoft.com/office/powerpoint/2010/main" val="211076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984" y="4715157"/>
            <a:ext cx="5909333" cy="4879697"/>
          </a:xfrm>
        </p:spPr>
        <p:txBody>
          <a:bodyPr>
            <a:normAutofit/>
          </a:bodyPr>
          <a:lstStyle/>
          <a:p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6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983" y="4715156"/>
            <a:ext cx="5909333" cy="4879697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5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984" y="4715157"/>
            <a:ext cx="5909333" cy="4879697"/>
          </a:xfrm>
        </p:spPr>
        <p:txBody>
          <a:bodyPr>
            <a:normAutofit/>
          </a:bodyPr>
          <a:lstStyle/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24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7301">
              <a:defRPr/>
            </a:pPr>
            <a:r>
              <a:rPr lang="en-GB" dirty="0"/>
              <a:t>NOTE: Data are provided for overall and drug-related rates of diarrhoea. It is advised to consistently present the drug-related rates of diarrhoea (10% vs 24%) in promotional materials, since the overall rates can have important limitations in an open-label study.</a:t>
            </a:r>
          </a:p>
          <a:p>
            <a:pPr defTabSz="897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FE5EA-4D3A-4844-AF43-D57D6A59D4F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4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vicay - Intro 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2238864"/>
            <a:ext cx="7968756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PRESENTATION TITLE, 28PT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312" y="2771921"/>
            <a:ext cx="7972747" cy="46166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details, 24pt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0" y="6238669"/>
            <a:ext cx="2971800" cy="4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7F542-4241-4139-B39D-F5980880C39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FE46-FFD5-4FE6-AA2F-6172F2029B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vicay - bulle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68313" y="359047"/>
            <a:ext cx="8218487" cy="11459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HEADLINE TITLE, 28PT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3" hasCustomPrompt="1"/>
          </p:nvPr>
        </p:nvSpPr>
        <p:spPr>
          <a:xfrm>
            <a:off x="468312" y="1504950"/>
            <a:ext cx="8221998" cy="8106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4"/>
          </p:nvPr>
        </p:nvSpPr>
        <p:spPr>
          <a:xfrm>
            <a:off x="468312" y="2423583"/>
            <a:ext cx="8223251" cy="3254917"/>
          </a:xfrm>
        </p:spPr>
        <p:txBody>
          <a:bodyPr>
            <a:normAutofit/>
          </a:bodyPr>
          <a:lstStyle>
            <a:lvl1pPr>
              <a:defRPr sz="1600"/>
            </a:lvl1pPr>
            <a:lvl2pPr marL="742950" indent="-285750">
              <a:buSzPct val="100000"/>
              <a:buFontTx/>
              <a:buBlip>
                <a:blip r:embed="rId2"/>
              </a:buBlip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730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912" y="6531853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Confidential and proprietary – internal use only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75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vicay - Divider 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ergraphi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785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3321889"/>
            <a:ext cx="7152310" cy="523220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</a:t>
            </a:r>
            <a:r>
              <a:rPr lang="en-GB" dirty="0" smtClean="0"/>
              <a:t>DIVIDER</a:t>
            </a:r>
            <a:r>
              <a:rPr lang="en-US" dirty="0" smtClean="0"/>
              <a:t> TITLE, 28PT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313" y="3854946"/>
            <a:ext cx="7152310" cy="46166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divider details, 24pt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0" y="6238669"/>
            <a:ext cx="2971800" cy="4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3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copy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3" y="1915524"/>
            <a:ext cx="8221998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8313" y="2423585"/>
            <a:ext cx="8223250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9193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102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2" y="1915523"/>
            <a:ext cx="8221998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8312" y="2423583"/>
            <a:ext cx="8223251" cy="1477328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Tx/>
              <a:buBlip>
                <a:blip r:embed="rId2"/>
              </a:buBlip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34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102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copy (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3" y="1915525"/>
            <a:ext cx="4031597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46614" y="1915525"/>
            <a:ext cx="4040187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5"/>
          </p:nvPr>
        </p:nvSpPr>
        <p:spPr>
          <a:xfrm>
            <a:off x="4646613" y="2423584"/>
            <a:ext cx="4060826" cy="3232149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68312" y="2423584"/>
            <a:ext cx="4032250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5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copy (graph +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4" y="1915523"/>
            <a:ext cx="4027486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47600" y="1915523"/>
            <a:ext cx="4039200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subtitle title, 20pt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314" y="2423585"/>
            <a:ext cx="4027486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4648200" y="2423585"/>
            <a:ext cx="4038599" cy="298766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1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bulle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8313" y="1915523"/>
            <a:ext cx="4031598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915524"/>
            <a:ext cx="4038600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8313" y="2423584"/>
            <a:ext cx="4032250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48200" y="2423584"/>
            <a:ext cx="4038600" cy="907941"/>
          </a:xfrm>
        </p:spPr>
        <p:txBody>
          <a:bodyPr>
            <a:spAutoFit/>
          </a:bodyPr>
          <a:lstStyle>
            <a:lvl1pPr>
              <a:defRPr sz="1600"/>
            </a:lvl1pPr>
            <a:lvl2pPr marL="742950" indent="-285750">
              <a:buSzPct val="100000"/>
              <a:buFont typeface="Lucida Grande"/>
              <a:buChar char="—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4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vica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vica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6066268" y="0"/>
            <a:ext cx="3077731" cy="2276871"/>
          </a:xfrm>
          <a:custGeom>
            <a:avLst/>
            <a:gdLst>
              <a:gd name="connsiteX0" fmla="*/ 0 w 3077688"/>
              <a:gd name="connsiteY0" fmla="*/ 0 h 2276871"/>
              <a:gd name="connsiteX1" fmla="*/ 3077688 w 3077688"/>
              <a:gd name="connsiteY1" fmla="*/ 0 h 2276871"/>
              <a:gd name="connsiteX2" fmla="*/ 3077688 w 3077688"/>
              <a:gd name="connsiteY2" fmla="*/ 2276871 h 2276871"/>
              <a:gd name="connsiteX3" fmla="*/ 0 w 3077688"/>
              <a:gd name="connsiteY3" fmla="*/ 2276871 h 2276871"/>
              <a:gd name="connsiteX4" fmla="*/ 0 w 3077688"/>
              <a:gd name="connsiteY4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33 w 3077721"/>
              <a:gd name="connsiteY5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9722 w 3077721"/>
              <a:gd name="connsiteY5" fmla="*/ 1419225 h 2276871"/>
              <a:gd name="connsiteX6" fmla="*/ 33 w 3077721"/>
              <a:gd name="connsiteY6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9722 w 3077721"/>
              <a:gd name="connsiteY5" fmla="*/ 1419225 h 2276871"/>
              <a:gd name="connsiteX6" fmla="*/ 33 w 3077721"/>
              <a:gd name="connsiteY6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13078 w 3077721"/>
              <a:gd name="connsiteY5" fmla="*/ 1366838 h 2276871"/>
              <a:gd name="connsiteX6" fmla="*/ 29722 w 3077721"/>
              <a:gd name="connsiteY6" fmla="*/ 1419225 h 2276871"/>
              <a:gd name="connsiteX7" fmla="*/ 33 w 3077721"/>
              <a:gd name="connsiteY7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029971 w 3077721"/>
              <a:gd name="connsiteY5" fmla="*/ 1443038 h 2276871"/>
              <a:gd name="connsiteX6" fmla="*/ 29722 w 3077721"/>
              <a:gd name="connsiteY6" fmla="*/ 1419225 h 2276871"/>
              <a:gd name="connsiteX7" fmla="*/ 33 w 3077721"/>
              <a:gd name="connsiteY7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458596 w 3077721"/>
              <a:gd name="connsiteY5" fmla="*/ 1443038 h 2276871"/>
              <a:gd name="connsiteX6" fmla="*/ 29722 w 3077721"/>
              <a:gd name="connsiteY6" fmla="*/ 1419225 h 2276871"/>
              <a:gd name="connsiteX7" fmla="*/ 33 w 3077721"/>
              <a:gd name="connsiteY7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458596 w 3077721"/>
              <a:gd name="connsiteY5" fmla="*/ 1443038 h 2276871"/>
              <a:gd name="connsiteX6" fmla="*/ 2156178 w 3077721"/>
              <a:gd name="connsiteY6" fmla="*/ 1481138 h 2276871"/>
              <a:gd name="connsiteX7" fmla="*/ 29722 w 3077721"/>
              <a:gd name="connsiteY7" fmla="*/ 1419225 h 2276871"/>
              <a:gd name="connsiteX8" fmla="*/ 33 w 3077721"/>
              <a:gd name="connsiteY8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76375 h 2276871"/>
              <a:gd name="connsiteX5" fmla="*/ 2458596 w 3077721"/>
              <a:gd name="connsiteY5" fmla="*/ 1443038 h 2276871"/>
              <a:gd name="connsiteX6" fmla="*/ 2156178 w 3077721"/>
              <a:gd name="connsiteY6" fmla="*/ 1481138 h 2276871"/>
              <a:gd name="connsiteX7" fmla="*/ 29722 w 3077721"/>
              <a:gd name="connsiteY7" fmla="*/ 1419225 h 2276871"/>
              <a:gd name="connsiteX8" fmla="*/ 33 w 3077721"/>
              <a:gd name="connsiteY8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88281 h 2276871"/>
              <a:gd name="connsiteX5" fmla="*/ 2458596 w 3077721"/>
              <a:gd name="connsiteY5" fmla="*/ 1443038 h 2276871"/>
              <a:gd name="connsiteX6" fmla="*/ 2156178 w 3077721"/>
              <a:gd name="connsiteY6" fmla="*/ 1481138 h 2276871"/>
              <a:gd name="connsiteX7" fmla="*/ 29722 w 3077721"/>
              <a:gd name="connsiteY7" fmla="*/ 1419225 h 2276871"/>
              <a:gd name="connsiteX8" fmla="*/ 33 w 3077721"/>
              <a:gd name="connsiteY8" fmla="*/ 0 h 2276871"/>
              <a:gd name="connsiteX0" fmla="*/ 33 w 3077721"/>
              <a:gd name="connsiteY0" fmla="*/ 0 h 2276871"/>
              <a:gd name="connsiteX1" fmla="*/ 3077721 w 3077721"/>
              <a:gd name="connsiteY1" fmla="*/ 0 h 2276871"/>
              <a:gd name="connsiteX2" fmla="*/ 3077721 w 3077721"/>
              <a:gd name="connsiteY2" fmla="*/ 2276871 h 2276871"/>
              <a:gd name="connsiteX3" fmla="*/ 33 w 3077721"/>
              <a:gd name="connsiteY3" fmla="*/ 2276871 h 2276871"/>
              <a:gd name="connsiteX4" fmla="*/ 29721 w 3077721"/>
              <a:gd name="connsiteY4" fmla="*/ 1488281 h 2276871"/>
              <a:gd name="connsiteX5" fmla="*/ 2458596 w 3077721"/>
              <a:gd name="connsiteY5" fmla="*/ 1443038 h 2276871"/>
              <a:gd name="connsiteX6" fmla="*/ 2156178 w 3077721"/>
              <a:gd name="connsiteY6" fmla="*/ 1481138 h 2276871"/>
              <a:gd name="connsiteX7" fmla="*/ 29722 w 3077721"/>
              <a:gd name="connsiteY7" fmla="*/ 1419225 h 2276871"/>
              <a:gd name="connsiteX8" fmla="*/ 33 w 307772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56188 w 3077731"/>
              <a:gd name="connsiteY6" fmla="*/ 1481138 h 2276871"/>
              <a:gd name="connsiteX7" fmla="*/ 29732 w 3077731"/>
              <a:gd name="connsiteY7" fmla="*/ 1419225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56188 w 3077731"/>
              <a:gd name="connsiteY6" fmla="*/ 1481138 h 2276871"/>
              <a:gd name="connsiteX7" fmla="*/ 29732 w 3077731"/>
              <a:gd name="connsiteY7" fmla="*/ 1419225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56188 w 3077731"/>
              <a:gd name="connsiteY6" fmla="*/ 1481138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56188 w 3077731"/>
              <a:gd name="connsiteY6" fmla="*/ 1481138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58606 w 3077731"/>
              <a:gd name="connsiteY5" fmla="*/ 1443038 h 2276871"/>
              <a:gd name="connsiteX6" fmla="*/ 2177619 w 3077731"/>
              <a:gd name="connsiteY6" fmla="*/ 1426370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494324 w 3077731"/>
              <a:gd name="connsiteY5" fmla="*/ 1473995 h 2276871"/>
              <a:gd name="connsiteX6" fmla="*/ 2177619 w 3077731"/>
              <a:gd name="connsiteY6" fmla="*/ 1426370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532424 w 3077731"/>
              <a:gd name="connsiteY5" fmla="*/ 1476376 h 2276871"/>
              <a:gd name="connsiteX6" fmla="*/ 2177619 w 3077731"/>
              <a:gd name="connsiteY6" fmla="*/ 1426370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532424 w 3077731"/>
              <a:gd name="connsiteY5" fmla="*/ 1476376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532424 w 3077731"/>
              <a:gd name="connsiteY5" fmla="*/ 1476376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639580 w 3077731"/>
              <a:gd name="connsiteY5" fmla="*/ 1466851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639580 w 3077731"/>
              <a:gd name="connsiteY5" fmla="*/ 1466851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649105 w 3077731"/>
              <a:gd name="connsiteY5" fmla="*/ 1466851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  <a:gd name="connsiteX0" fmla="*/ 43 w 3077731"/>
              <a:gd name="connsiteY0" fmla="*/ 0 h 2276871"/>
              <a:gd name="connsiteX1" fmla="*/ 3077731 w 3077731"/>
              <a:gd name="connsiteY1" fmla="*/ 0 h 2276871"/>
              <a:gd name="connsiteX2" fmla="*/ 3077731 w 3077731"/>
              <a:gd name="connsiteY2" fmla="*/ 2276871 h 2276871"/>
              <a:gd name="connsiteX3" fmla="*/ 43 w 3077731"/>
              <a:gd name="connsiteY3" fmla="*/ 2276871 h 2276871"/>
              <a:gd name="connsiteX4" fmla="*/ 22587 w 3077731"/>
              <a:gd name="connsiteY4" fmla="*/ 1471612 h 2276871"/>
              <a:gd name="connsiteX5" fmla="*/ 2649105 w 3077731"/>
              <a:gd name="connsiteY5" fmla="*/ 1469232 h 2276871"/>
              <a:gd name="connsiteX6" fmla="*/ 2634819 w 3077731"/>
              <a:gd name="connsiteY6" fmla="*/ 1438276 h 2276871"/>
              <a:gd name="connsiteX7" fmla="*/ 22589 w 3077731"/>
              <a:gd name="connsiteY7" fmla="*/ 1431131 h 2276871"/>
              <a:gd name="connsiteX8" fmla="*/ 43 w 3077731"/>
              <a:gd name="connsiteY8" fmla="*/ 0 h 227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7731" h="2276871">
                <a:moveTo>
                  <a:pt x="43" y="0"/>
                </a:moveTo>
                <a:lnTo>
                  <a:pt x="3077731" y="0"/>
                </a:lnTo>
                <a:lnTo>
                  <a:pt x="3077731" y="2276871"/>
                </a:lnTo>
                <a:lnTo>
                  <a:pt x="43" y="2276871"/>
                </a:lnTo>
                <a:cubicBezTo>
                  <a:pt x="-1173" y="2010039"/>
                  <a:pt x="23803" y="1738444"/>
                  <a:pt x="22587" y="1471612"/>
                </a:cubicBezTo>
                <a:cubicBezTo>
                  <a:pt x="76351" y="1474721"/>
                  <a:pt x="2649105" y="1478757"/>
                  <a:pt x="2649105" y="1469232"/>
                </a:cubicBezTo>
                <a:cubicBezTo>
                  <a:pt x="2678871" y="1456135"/>
                  <a:pt x="2637200" y="1442245"/>
                  <a:pt x="2634819" y="1438276"/>
                </a:cubicBezTo>
                <a:lnTo>
                  <a:pt x="22589" y="1431131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102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2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744" y="981731"/>
            <a:ext cx="7913430" cy="52322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/>
          <a:p>
            <a:r>
              <a:rPr lang="en-US" dirty="0" smtClean="0"/>
              <a:t>CLICK TO ADD HEADLINE TITLE, 28PT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2423585"/>
            <a:ext cx="8223250" cy="100027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62708" y="1445456"/>
            <a:ext cx="8145194" cy="1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265" y="6515102"/>
            <a:ext cx="344466" cy="262647"/>
          </a:xfrm>
          <a:prstGeom prst="rect">
            <a:avLst/>
          </a:prstGeom>
        </p:spPr>
        <p:txBody>
          <a:bodyPr lIns="3600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1510FF3-C88D-4482-9D38-A32099F13D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2" y="6515438"/>
            <a:ext cx="5598000" cy="262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Confidential and proprietary – internal use only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0" y="6238669"/>
            <a:ext cx="2971800" cy="4946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62708" y="1445456"/>
            <a:ext cx="8145194" cy="1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57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96" r:id="rId8"/>
    <p:sldLayoutId id="2147483697" r:id="rId9"/>
    <p:sldLayoutId id="2147483674" r:id="rId10"/>
    <p:sldLayoutId id="214748368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GB" sz="2800" b="1" u="none" kern="1200" cap="all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9875" indent="-269875" algn="l" defTabSz="914400" rtl="0" eaLnBrk="1" latinLnBrk="0" hangingPunct="1">
        <a:spcBef>
          <a:spcPts val="0"/>
        </a:spcBef>
        <a:spcAft>
          <a:spcPts val="300"/>
        </a:spcAft>
        <a:buSzPct val="100000"/>
        <a:buFontTx/>
        <a:buBlip>
          <a:blip r:embed="rId15"/>
        </a:buBlip>
        <a:defRPr lang="en-US" sz="1800" b="0" kern="1200" dirty="0" smtClean="0">
          <a:solidFill>
            <a:srgbClr val="5658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300"/>
        </a:spcAft>
        <a:buSzPct val="100000"/>
        <a:buFont typeface="Lucida Grande"/>
        <a:buChar char="—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300"/>
        </a:spcAft>
        <a:buFont typeface="Arial"/>
        <a:buChar char="•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–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»"/>
        <a:defRPr sz="1600" b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95" userDrawn="1">
          <p15:clr>
            <a:srgbClr val="F26B43"/>
          </p15:clr>
        </p15:guide>
        <p15:guide id="2" pos="5465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  <p15:guide id="5" orient="horz" pos="1570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es.org.uk/emc/medicine/2854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edicines.org.uk/emc/medicine/2917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474822"/>
            <a:ext cx="125386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56585A"/>
                </a:solidFill>
              </a:defRPr>
            </a:lvl1pPr>
          </a:lstStyle>
          <a:p>
            <a:r>
              <a:rPr lang="en-GB" sz="800" dirty="0" smtClean="0">
                <a:solidFill>
                  <a:schemeClr val="bg2"/>
                </a:solidFill>
              </a:rPr>
              <a:t>VIIV/DTGP/0003/15b </a:t>
            </a:r>
          </a:p>
          <a:p>
            <a:r>
              <a:rPr lang="en-GB" sz="800" dirty="0" smtClean="0">
                <a:solidFill>
                  <a:schemeClr val="bg2"/>
                </a:solidFill>
              </a:rPr>
              <a:t>Date of prep: July 2015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6474822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 smtClean="0">
                <a:solidFill>
                  <a:schemeClr val="bg2"/>
                </a:solidFill>
              </a:rPr>
              <a:t>TIVICAY</a:t>
            </a:r>
            <a:r>
              <a:rPr lang="en-GB" sz="800" baseline="30000" dirty="0" smtClean="0">
                <a:solidFill>
                  <a:schemeClr val="bg2"/>
                </a:solidFill>
              </a:rPr>
              <a:t>®</a:t>
            </a:r>
            <a:r>
              <a:rPr lang="en-GB" sz="800" dirty="0" smtClean="0">
                <a:solidFill>
                  <a:schemeClr val="bg2"/>
                </a:solidFill>
              </a:rPr>
              <a:t> Prescribing Information available </a:t>
            </a:r>
            <a:r>
              <a:rPr lang="en-GB" sz="800" dirty="0" smtClean="0">
                <a:solidFill>
                  <a:schemeClr val="bg2"/>
                </a:solidFill>
                <a:hlinkClick r:id="rId3"/>
              </a:rPr>
              <a:t>here</a:t>
            </a:r>
            <a:r>
              <a:rPr lang="en-GB" sz="8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GB" sz="800" dirty="0" smtClean="0">
                <a:solidFill>
                  <a:schemeClr val="bg2"/>
                </a:solidFill>
              </a:rPr>
              <a:t>TRIUMEQ</a:t>
            </a:r>
            <a:r>
              <a:rPr lang="en-GB" sz="800" baseline="30000" dirty="0" smtClean="0">
                <a:solidFill>
                  <a:schemeClr val="bg2"/>
                </a:solidFill>
              </a:rPr>
              <a:t>®</a:t>
            </a:r>
            <a:r>
              <a:rPr lang="en-GB" sz="800" dirty="0" smtClean="0">
                <a:solidFill>
                  <a:schemeClr val="bg2"/>
                </a:solidFill>
              </a:rPr>
              <a:t> </a:t>
            </a:r>
            <a:r>
              <a:rPr lang="en-GB" sz="800" dirty="0">
                <a:solidFill>
                  <a:schemeClr val="bg2"/>
                </a:solidFill>
              </a:rPr>
              <a:t>Prescribing Information </a:t>
            </a:r>
            <a:r>
              <a:rPr lang="en-GB" sz="800" dirty="0" smtClean="0">
                <a:solidFill>
                  <a:schemeClr val="bg2"/>
                </a:solidFill>
              </a:rPr>
              <a:t>available </a:t>
            </a:r>
            <a:r>
              <a:rPr lang="en-GB" sz="800" dirty="0" smtClean="0">
                <a:solidFill>
                  <a:schemeClr val="bg2"/>
                </a:solidFill>
                <a:hlinkClick r:id="rId4"/>
              </a:rPr>
              <a:t>here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7622" y="2617748"/>
            <a:ext cx="7968756" cy="523220"/>
          </a:xfrm>
        </p:spPr>
        <p:txBody>
          <a:bodyPr/>
          <a:lstStyle/>
          <a:p>
            <a:pPr algn="ctr"/>
            <a:r>
              <a:rPr lang="en-GB" dirty="0" smtClean="0"/>
              <a:t>People aged &gt;50 years living with HIV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3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1b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4" y="1677895"/>
            <a:ext cx="8162967" cy="406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FACTORS INFLUENCING adherence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3693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</a:rPr>
              <a:t>Once-daily regimen</a:t>
            </a:r>
            <a:r>
              <a:rPr lang="en-GB" sz="2000" baseline="30000" dirty="0">
                <a:solidFill>
                  <a:srgbClr val="FFFFFF"/>
                </a:solidFill>
              </a:rPr>
              <a:t>1-3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07699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</a:rPr>
              <a:t>Low pill burden</a:t>
            </a:r>
            <a:r>
              <a:rPr lang="en-GB" sz="2000" baseline="30000" dirty="0">
                <a:solidFill>
                  <a:srgbClr val="FFFFFF"/>
                </a:solidFill>
              </a:rPr>
              <a:t>1,4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156" y="407707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</a:rPr>
              <a:t>Few side effects or toxicities</a:t>
            </a:r>
            <a:r>
              <a:rPr lang="en-GB" sz="2000" baseline="30000" dirty="0">
                <a:solidFill>
                  <a:srgbClr val="FFFFFF"/>
                </a:solidFill>
              </a:rPr>
              <a:t>1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4156" y="194112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</a:rPr>
              <a:t>No requirement for food</a:t>
            </a:r>
            <a:r>
              <a:rPr lang="en-GB" sz="2000" baseline="30000" dirty="0">
                <a:solidFill>
                  <a:srgbClr val="FFFFFF"/>
                </a:solidFill>
              </a:rPr>
              <a:t>1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982379"/>
            <a:ext cx="5400600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Font typeface="+mj-lt"/>
              <a:buAutoNum type="arabicPeriod"/>
              <a:tabLst>
                <a:tab pos="88900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Department </a:t>
            </a:r>
            <a:r>
              <a:rPr lang="it-IT" dirty="0">
                <a:solidFill>
                  <a:schemeClr val="bg2"/>
                </a:solidFill>
              </a:rPr>
              <a:t>of Health and Human Services (DHHS) Panel.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i="1" dirty="0" smtClean="0">
                <a:solidFill>
                  <a:schemeClr val="bg2"/>
                </a:solidFill>
              </a:rPr>
              <a:t>Guidelines </a:t>
            </a:r>
            <a:r>
              <a:rPr lang="it-IT" i="1" dirty="0">
                <a:solidFill>
                  <a:schemeClr val="bg2"/>
                </a:solidFill>
              </a:rPr>
              <a:t>for the use of </a:t>
            </a:r>
            <a:r>
              <a:rPr lang="it-IT" i="1" dirty="0" smtClean="0">
                <a:solidFill>
                  <a:schemeClr val="bg2"/>
                </a:solidFill>
              </a:rPr>
              <a:t>antiretroviral </a:t>
            </a:r>
            <a:r>
              <a:rPr lang="it-IT" i="1" dirty="0">
                <a:solidFill>
                  <a:schemeClr val="bg2"/>
                </a:solidFill>
              </a:rPr>
              <a:t>agents in HIV-1-infected adults and adolescents.</a:t>
            </a:r>
            <a:r>
              <a:rPr lang="it-IT" dirty="0">
                <a:solidFill>
                  <a:schemeClr val="bg2"/>
                </a:solidFill>
              </a:rPr>
              <a:t> April 2015 Available at: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http</a:t>
            </a:r>
            <a:r>
              <a:rPr lang="it-IT" dirty="0">
                <a:solidFill>
                  <a:schemeClr val="bg2"/>
                </a:solidFill>
              </a:rPr>
              <a:t>://aidsinfo.nih.gov/guidelines/html/1/adult-and-adolescent-treatment-guidelines/0 Last accessed June 2015</a:t>
            </a:r>
          </a:p>
          <a:p>
            <a:pPr marL="177800" indent="-177800" algn="l">
              <a:buFont typeface="+mj-lt"/>
              <a:buAutoNum type="arabicPeriod"/>
              <a:tabLst>
                <a:tab pos="88900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Parienti </a:t>
            </a:r>
            <a:r>
              <a:rPr lang="it-IT" dirty="0">
                <a:solidFill>
                  <a:schemeClr val="bg2"/>
                </a:solidFill>
              </a:rPr>
              <a:t>JJ</a:t>
            </a:r>
            <a:r>
              <a:rPr lang="it-IT" i="1" dirty="0">
                <a:solidFill>
                  <a:schemeClr val="bg2"/>
                </a:solidFill>
              </a:rPr>
              <a:t> et al. Clin Infect Dis </a:t>
            </a:r>
            <a:r>
              <a:rPr lang="it-IT" dirty="0">
                <a:solidFill>
                  <a:schemeClr val="bg2"/>
                </a:solidFill>
              </a:rPr>
              <a:t>2009; 48: 484-488</a:t>
            </a:r>
          </a:p>
          <a:p>
            <a:pPr marL="177800" indent="-177800" algn="l">
              <a:buFont typeface="+mj-lt"/>
              <a:buAutoNum type="arabicPeriod"/>
              <a:tabLst>
                <a:tab pos="88900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Raboud </a:t>
            </a:r>
            <a:r>
              <a:rPr lang="it-IT" dirty="0">
                <a:solidFill>
                  <a:schemeClr val="bg2"/>
                </a:solidFill>
              </a:rPr>
              <a:t>J </a:t>
            </a:r>
            <a:r>
              <a:rPr lang="it-IT" i="1" dirty="0">
                <a:solidFill>
                  <a:schemeClr val="bg2"/>
                </a:solidFill>
              </a:rPr>
              <a:t>et al. AIDS Behav </a:t>
            </a:r>
            <a:r>
              <a:rPr lang="it-IT" dirty="0">
                <a:solidFill>
                  <a:schemeClr val="bg2"/>
                </a:solidFill>
              </a:rPr>
              <a:t>2011; 15: 1397-1409</a:t>
            </a:r>
          </a:p>
          <a:p>
            <a:pPr marL="177800" indent="-177800" algn="l">
              <a:buFont typeface="+mj-lt"/>
              <a:buAutoNum type="arabicPeriod"/>
              <a:tabLst>
                <a:tab pos="88900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Nachega </a:t>
            </a:r>
            <a:r>
              <a:rPr lang="it-IT" dirty="0">
                <a:solidFill>
                  <a:schemeClr val="bg2"/>
                </a:solidFill>
              </a:rPr>
              <a:t>JB </a:t>
            </a:r>
            <a:r>
              <a:rPr lang="it-IT" i="1" dirty="0">
                <a:solidFill>
                  <a:schemeClr val="bg2"/>
                </a:solidFill>
              </a:rPr>
              <a:t>et al. Clin Infect Dis </a:t>
            </a:r>
            <a:r>
              <a:rPr lang="it-IT" dirty="0">
                <a:solidFill>
                  <a:schemeClr val="bg2"/>
                </a:solidFill>
              </a:rPr>
              <a:t>2014; 58: 1297-1307</a:t>
            </a:r>
          </a:p>
        </p:txBody>
      </p:sp>
    </p:spTree>
    <p:extLst>
      <p:ext uri="{BB962C8B-B14F-4D97-AF65-F5344CB8AC3E}">
        <p14:creationId xmlns:p14="http://schemas.microsoft.com/office/powerpoint/2010/main" val="14934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 smtClean="0"/>
              <a:t>Key characteristics of </a:t>
            </a:r>
            <a:br>
              <a:rPr lang="en-GB" sz="2400" dirty="0" smtClean="0"/>
            </a:br>
            <a:r>
              <a:rPr lang="en-GB" sz="2400" dirty="0" smtClean="0"/>
              <a:t>DOLUTEGRAVIR-BASED REGIMENS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0257" y="1545661"/>
            <a:ext cx="7872183" cy="3845757"/>
            <a:chOff x="-429967" y="938649"/>
            <a:chExt cx="9548411" cy="4664637"/>
          </a:xfrm>
        </p:grpSpPr>
        <p:sp>
          <p:nvSpPr>
            <p:cNvPr id="66" name="TextBox 65"/>
            <p:cNvSpPr txBox="1"/>
            <p:nvPr/>
          </p:nvSpPr>
          <p:spPr>
            <a:xfrm>
              <a:off x="6665168" y="2387566"/>
              <a:ext cx="2453276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2"/>
                  </a:solidFill>
                </a:rPr>
                <a:t>Favourable tolerability profile</a:t>
              </a:r>
              <a:r>
                <a:rPr lang="en-GB" sz="1600" baseline="30000" dirty="0">
                  <a:solidFill>
                    <a:schemeClr val="bg2"/>
                  </a:solidFill>
                </a:rPr>
                <a:t>7–9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05649" y="4575529"/>
              <a:ext cx="2125612" cy="9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2"/>
                  </a:solidFill>
                </a:rPr>
                <a:t>High </a:t>
              </a:r>
              <a:r>
                <a:rPr lang="en-GB" sz="1600" dirty="0">
                  <a:solidFill>
                    <a:schemeClr val="bg2"/>
                  </a:solidFill>
                </a:rPr>
                <a:t>barrier to resistance</a:t>
              </a:r>
              <a:r>
                <a:rPr lang="en-GB" sz="1600" baseline="30000" dirty="0">
                  <a:solidFill>
                    <a:schemeClr val="bg2"/>
                  </a:solidFill>
                </a:rPr>
                <a:t>4–8</a:t>
              </a:r>
            </a:p>
            <a:p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0593" y="938649"/>
              <a:ext cx="3463435" cy="70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2"/>
                  </a:solidFill>
                </a:rPr>
                <a:t>Superior efficacy in 3 out of 4 comparative studies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1–4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62441" y="2363099"/>
              <a:ext cx="2642473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Convenience beyond once-daily dosing</a:t>
              </a:r>
              <a:r>
                <a:rPr lang="en-GB" sz="1600" baseline="30000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29967" y="4595344"/>
              <a:ext cx="3158235" cy="10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Booster-free - few clinically significant drug interactions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10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50595" y="1937663"/>
              <a:ext cx="3463433" cy="3463433"/>
            </a:xfrm>
            <a:prstGeom prst="ellipse">
              <a:avLst/>
            </a:prstGeom>
            <a:noFill/>
            <a:ln w="184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4141" y="2623333"/>
              <a:ext cx="2527847" cy="4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DOLUTEGRAVIR</a:t>
              </a:r>
              <a:endParaRPr lang="en-GB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22794" y="1624236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65668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699902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612892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2759755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36" y="446118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4534" y="2317641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03670" y="1587207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7043" y="233966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31688" y="4447802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9115" y="3201549"/>
              <a:ext cx="3006885" cy="147012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67544" y="5366826"/>
            <a:ext cx="4896619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</a:t>
            </a:r>
            <a:r>
              <a:rPr lang="it-IT" dirty="0">
                <a:solidFill>
                  <a:schemeClr val="bg2"/>
                </a:solidFill>
              </a:rPr>
              <a:t>S </a:t>
            </a:r>
            <a:r>
              <a:rPr lang="it-IT" i="1" dirty="0">
                <a:solidFill>
                  <a:schemeClr val="bg2"/>
                </a:solidFill>
              </a:rPr>
              <a:t>et al. N Engl J Med </a:t>
            </a:r>
            <a:r>
              <a:rPr lang="it-IT" dirty="0" smtClean="0">
                <a:solidFill>
                  <a:schemeClr val="bg2"/>
                </a:solidFill>
              </a:rPr>
              <a:t>2013;369:1807–1818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Clotet </a:t>
            </a:r>
            <a:r>
              <a:rPr lang="it-IT" dirty="0">
                <a:solidFill>
                  <a:schemeClr val="bg2"/>
                </a:solidFill>
              </a:rPr>
              <a:t>B </a:t>
            </a:r>
            <a:r>
              <a:rPr lang="it-IT" i="1" dirty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2014;383:2222–223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Cahn P</a:t>
            </a:r>
            <a:r>
              <a:rPr lang="it-IT" i="1" dirty="0" smtClean="0">
                <a:solidFill>
                  <a:schemeClr val="bg2"/>
                </a:solidFill>
              </a:rPr>
              <a:t> et al. Lancet </a:t>
            </a:r>
            <a:r>
              <a:rPr lang="it-IT" dirty="0" smtClean="0">
                <a:solidFill>
                  <a:schemeClr val="bg2"/>
                </a:solidFill>
              </a:rPr>
              <a:t>2013;382:700–708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Raffi F </a:t>
            </a:r>
            <a:r>
              <a:rPr lang="it-IT" i="1" dirty="0" smtClean="0">
                <a:solidFill>
                  <a:schemeClr val="bg2"/>
                </a:solidFill>
              </a:rPr>
              <a:t>et al. Lancet Infect Dis </a:t>
            </a:r>
            <a:r>
              <a:rPr lang="it-IT" dirty="0" smtClean="0">
                <a:solidFill>
                  <a:schemeClr val="bg2"/>
                </a:solidFill>
              </a:rPr>
              <a:t>2013;13:927–935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Tivicay </a:t>
            </a:r>
            <a:r>
              <a:rPr lang="it-IT" dirty="0">
                <a:solidFill>
                  <a:schemeClr val="bg2"/>
                </a:solidFill>
              </a:rPr>
              <a:t>Summary of Product Characteristics</a:t>
            </a:r>
            <a:r>
              <a:rPr lang="it-IT" dirty="0" smtClean="0">
                <a:solidFill>
                  <a:schemeClr val="bg2"/>
                </a:solidFill>
              </a:rPr>
              <a:t>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Pappa K </a:t>
            </a:r>
            <a:r>
              <a:rPr lang="it-IT" i="1" dirty="0" smtClean="0">
                <a:solidFill>
                  <a:schemeClr val="bg2"/>
                </a:solidFill>
              </a:rPr>
              <a:t>et al. ICAAC</a:t>
            </a:r>
            <a:r>
              <a:rPr lang="it-IT" dirty="0" smtClean="0">
                <a:solidFill>
                  <a:schemeClr val="bg2"/>
                </a:solidFill>
              </a:rPr>
              <a:t> 2014. Abstract H-647a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S et al. CROI 2014. Poster 543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Molina J-M </a:t>
            </a:r>
            <a:r>
              <a:rPr lang="it-IT" i="1" dirty="0" smtClean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HIV 2015;2:e127–e136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Quercia R </a:t>
            </a:r>
            <a:r>
              <a:rPr lang="it-IT" i="1" dirty="0" smtClean="0">
                <a:solidFill>
                  <a:schemeClr val="bg2"/>
                </a:solidFill>
              </a:rPr>
              <a:t>et al. Clin Drug Investig </a:t>
            </a:r>
            <a:r>
              <a:rPr lang="it-IT" dirty="0" smtClean="0">
                <a:solidFill>
                  <a:schemeClr val="bg2"/>
                </a:solidFill>
              </a:rPr>
              <a:t>2015;35:211–219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HIV </a:t>
            </a:r>
            <a:r>
              <a:rPr lang="it-IT" dirty="0">
                <a:solidFill>
                  <a:schemeClr val="bg2"/>
                </a:solidFill>
              </a:rPr>
              <a:t>drug interactions charts. Liverpool HIV Pharmacology Group (LHPG),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University </a:t>
            </a:r>
            <a:r>
              <a:rPr lang="it-IT" dirty="0">
                <a:solidFill>
                  <a:schemeClr val="bg2"/>
                </a:solidFill>
              </a:rPr>
              <a:t>of Liverpool, UK. Available at http://www.hiv-druginteractions.org (accessed 20/02/2015)</a:t>
            </a:r>
          </a:p>
        </p:txBody>
      </p:sp>
    </p:spTree>
    <p:extLst>
      <p:ext uri="{BB962C8B-B14F-4D97-AF65-F5344CB8AC3E}">
        <p14:creationId xmlns:p14="http://schemas.microsoft.com/office/powerpoint/2010/main" val="28531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 smtClean="0"/>
              <a:t>Key characteristics of </a:t>
            </a:r>
            <a:br>
              <a:rPr lang="en-GB" sz="2400" dirty="0" smtClean="0"/>
            </a:br>
            <a:r>
              <a:rPr lang="en-GB" sz="2400" dirty="0" smtClean="0"/>
              <a:t>DOLUTEGRAVIR-BASED REGIMENS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0257" y="1545661"/>
            <a:ext cx="7872183" cy="3845757"/>
            <a:chOff x="-429967" y="938649"/>
            <a:chExt cx="9548411" cy="4664637"/>
          </a:xfrm>
        </p:grpSpPr>
        <p:sp>
          <p:nvSpPr>
            <p:cNvPr id="66" name="TextBox 65"/>
            <p:cNvSpPr txBox="1"/>
            <p:nvPr/>
          </p:nvSpPr>
          <p:spPr>
            <a:xfrm>
              <a:off x="6665168" y="2387566"/>
              <a:ext cx="2453276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2"/>
                  </a:solidFill>
                </a:rPr>
                <a:t>Favourable tolerability profile</a:t>
              </a:r>
              <a:r>
                <a:rPr lang="en-GB" sz="1600" baseline="30000" dirty="0">
                  <a:solidFill>
                    <a:schemeClr val="bg2"/>
                  </a:solidFill>
                </a:rPr>
                <a:t>7–9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05649" y="4575529"/>
              <a:ext cx="2125612" cy="9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2"/>
                  </a:solidFill>
                </a:rPr>
                <a:t>High </a:t>
              </a:r>
              <a:r>
                <a:rPr lang="en-GB" sz="1600" dirty="0">
                  <a:solidFill>
                    <a:schemeClr val="bg2"/>
                  </a:solidFill>
                </a:rPr>
                <a:t>barrier to resistance</a:t>
              </a:r>
              <a:r>
                <a:rPr lang="en-GB" sz="1600" baseline="30000" dirty="0">
                  <a:solidFill>
                    <a:schemeClr val="bg2"/>
                  </a:solidFill>
                </a:rPr>
                <a:t>4–8</a:t>
              </a:r>
            </a:p>
            <a:p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0593" y="938649"/>
              <a:ext cx="3463435" cy="70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accent3"/>
                  </a:solidFill>
                </a:rPr>
                <a:t>Superior efficacy in 3 out of 4 comparative studies</a:t>
              </a:r>
              <a:r>
                <a:rPr lang="en-GB" sz="1600" baseline="30000" dirty="0" smtClean="0">
                  <a:solidFill>
                    <a:schemeClr val="accent3"/>
                  </a:solidFill>
                </a:rPr>
                <a:t>1–4</a:t>
              </a:r>
              <a:endParaRPr lang="en-GB" sz="1600" baseline="30000" dirty="0">
                <a:solidFill>
                  <a:schemeClr val="accent3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62441" y="2363099"/>
              <a:ext cx="2642473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Convenience beyond once-daily dosing</a:t>
              </a:r>
              <a:r>
                <a:rPr lang="en-GB" sz="1600" baseline="30000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29967" y="4595344"/>
              <a:ext cx="3158235" cy="10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Booster-free - few clinically significant drug interactions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10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50595" y="1937663"/>
              <a:ext cx="3463433" cy="3463433"/>
            </a:xfrm>
            <a:prstGeom prst="ellipse">
              <a:avLst/>
            </a:prstGeom>
            <a:noFill/>
            <a:ln w="184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4141" y="2623333"/>
              <a:ext cx="2527847" cy="4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DOLUTEGRAVIR</a:t>
              </a:r>
              <a:endParaRPr lang="en-GB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22794" y="1624236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65668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699902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612892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2759755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36" y="446118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4534" y="2317641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03670" y="1587207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7043" y="233966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31688" y="4447802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9115" y="3201549"/>
              <a:ext cx="3006885" cy="147012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67544" y="5366826"/>
            <a:ext cx="4896619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</a:t>
            </a:r>
            <a:r>
              <a:rPr lang="it-IT" dirty="0">
                <a:solidFill>
                  <a:schemeClr val="bg2"/>
                </a:solidFill>
              </a:rPr>
              <a:t>S </a:t>
            </a:r>
            <a:r>
              <a:rPr lang="it-IT" i="1" dirty="0">
                <a:solidFill>
                  <a:schemeClr val="bg2"/>
                </a:solidFill>
              </a:rPr>
              <a:t>et al. N Engl J Med </a:t>
            </a:r>
            <a:r>
              <a:rPr lang="it-IT" dirty="0" smtClean="0">
                <a:solidFill>
                  <a:schemeClr val="bg2"/>
                </a:solidFill>
              </a:rPr>
              <a:t>2013;369:1807–1818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Clotet </a:t>
            </a:r>
            <a:r>
              <a:rPr lang="it-IT" dirty="0">
                <a:solidFill>
                  <a:schemeClr val="bg2"/>
                </a:solidFill>
              </a:rPr>
              <a:t>B </a:t>
            </a:r>
            <a:r>
              <a:rPr lang="it-IT" i="1" dirty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2014;383:2222–223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Cahn P</a:t>
            </a:r>
            <a:r>
              <a:rPr lang="it-IT" i="1" dirty="0" smtClean="0">
                <a:solidFill>
                  <a:schemeClr val="bg2"/>
                </a:solidFill>
              </a:rPr>
              <a:t> et al. Lancet </a:t>
            </a:r>
            <a:r>
              <a:rPr lang="it-IT" dirty="0" smtClean="0">
                <a:solidFill>
                  <a:schemeClr val="bg2"/>
                </a:solidFill>
              </a:rPr>
              <a:t>2013;382:700–708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Raffi F </a:t>
            </a:r>
            <a:r>
              <a:rPr lang="it-IT" i="1" dirty="0" smtClean="0">
                <a:solidFill>
                  <a:schemeClr val="bg2"/>
                </a:solidFill>
              </a:rPr>
              <a:t>et al. Lancet Infect Dis </a:t>
            </a:r>
            <a:r>
              <a:rPr lang="it-IT" dirty="0" smtClean="0">
                <a:solidFill>
                  <a:schemeClr val="bg2"/>
                </a:solidFill>
              </a:rPr>
              <a:t>2013;13:927–935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Tivicay </a:t>
            </a:r>
            <a:r>
              <a:rPr lang="it-IT" dirty="0">
                <a:solidFill>
                  <a:schemeClr val="bg2"/>
                </a:solidFill>
              </a:rPr>
              <a:t>Summary of Product Characteristics</a:t>
            </a:r>
            <a:r>
              <a:rPr lang="it-IT" dirty="0" smtClean="0">
                <a:solidFill>
                  <a:schemeClr val="bg2"/>
                </a:solidFill>
              </a:rPr>
              <a:t>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Pappa K </a:t>
            </a:r>
            <a:r>
              <a:rPr lang="it-IT" i="1" dirty="0" smtClean="0">
                <a:solidFill>
                  <a:schemeClr val="bg2"/>
                </a:solidFill>
              </a:rPr>
              <a:t>et al. ICAAC</a:t>
            </a:r>
            <a:r>
              <a:rPr lang="it-IT" dirty="0" smtClean="0">
                <a:solidFill>
                  <a:schemeClr val="bg2"/>
                </a:solidFill>
              </a:rPr>
              <a:t> 2014. Abstract H-647a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S et al. CROI 2014. Poster 543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Molina J-M </a:t>
            </a:r>
            <a:r>
              <a:rPr lang="it-IT" i="1" dirty="0" smtClean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HIV 2015;2:e127–e136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Quercia R </a:t>
            </a:r>
            <a:r>
              <a:rPr lang="it-IT" i="1" dirty="0" smtClean="0">
                <a:solidFill>
                  <a:schemeClr val="bg2"/>
                </a:solidFill>
              </a:rPr>
              <a:t>et al. Clin Drug Investig </a:t>
            </a:r>
            <a:r>
              <a:rPr lang="it-IT" dirty="0" smtClean="0">
                <a:solidFill>
                  <a:schemeClr val="bg2"/>
                </a:solidFill>
              </a:rPr>
              <a:t>2015;35:211–219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HIV </a:t>
            </a:r>
            <a:r>
              <a:rPr lang="it-IT" dirty="0">
                <a:solidFill>
                  <a:schemeClr val="bg2"/>
                </a:solidFill>
              </a:rPr>
              <a:t>drug interactions charts. Liverpool HIV Pharmacology Group (LHPG),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University </a:t>
            </a:r>
            <a:r>
              <a:rPr lang="it-IT" dirty="0">
                <a:solidFill>
                  <a:schemeClr val="bg2"/>
                </a:solidFill>
              </a:rPr>
              <a:t>of Liverpool, UK. Available at http://www.hiv-druginteractions.org (accessed 20/02/2015)</a:t>
            </a:r>
          </a:p>
        </p:txBody>
      </p:sp>
    </p:spTree>
    <p:extLst>
      <p:ext uri="{BB962C8B-B14F-4D97-AF65-F5344CB8AC3E}">
        <p14:creationId xmlns:p14="http://schemas.microsoft.com/office/powerpoint/2010/main" val="9962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/>
              <a:t>DTG efficacy consistent </a:t>
            </a:r>
            <a:r>
              <a:rPr lang="en-GB" sz="2400" dirty="0" smtClean="0"/>
              <a:t>across </a:t>
            </a:r>
            <a:r>
              <a:rPr lang="en-GB" sz="2400" dirty="0"/>
              <a:t>≥50 YEARS OF AGE </a:t>
            </a:r>
            <a:r>
              <a:rPr lang="en-GB" sz="2400" dirty="0" smtClean="0"/>
              <a:t>subgroups </a:t>
            </a:r>
            <a:r>
              <a:rPr lang="en-GB" sz="2400" dirty="0"/>
              <a:t>in 3 separate studies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25292086"/>
              </p:ext>
            </p:extLst>
          </p:nvPr>
        </p:nvGraphicFramePr>
        <p:xfrm>
          <a:off x="566744" y="1615951"/>
          <a:ext cx="8037506" cy="316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ontent Placeholder 12"/>
          <p:cNvSpPr txBox="1">
            <a:spLocks/>
          </p:cNvSpPr>
          <p:nvPr/>
        </p:nvSpPr>
        <p:spPr>
          <a:xfrm>
            <a:off x="468313" y="5721806"/>
            <a:ext cx="792776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69875" indent="-269875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100000"/>
              <a:buFontTx/>
              <a:buBlip>
                <a:blip r:embed="rId3"/>
              </a:buBlip>
              <a:defRPr lang="en-US" sz="1800" b="0" kern="1200" dirty="0" smtClean="0">
                <a:solidFill>
                  <a:srgbClr val="56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—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»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DTG </a:t>
            </a:r>
            <a:r>
              <a:rPr lang="en-GB" dirty="0" smtClean="0"/>
              <a:t>snapshot efficacy </a:t>
            </a:r>
            <a:r>
              <a:rPr lang="en-GB" dirty="0"/>
              <a:t>at 96 weeks </a:t>
            </a:r>
            <a:r>
              <a:rPr lang="en-GB" dirty="0" smtClean="0"/>
              <a:t>in &lt;50 and </a:t>
            </a:r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GB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dirty="0" smtClean="0">
                <a:solidFill>
                  <a:schemeClr val="bg2"/>
                </a:solidFill>
              </a:rPr>
              <a:t> years of age subjects</a:t>
            </a:r>
            <a:r>
              <a:rPr lang="en-GB" dirty="0" smtClean="0"/>
              <a:t>  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54651"/>
              </p:ext>
            </p:extLst>
          </p:nvPr>
        </p:nvGraphicFramePr>
        <p:xfrm>
          <a:off x="1763695" y="4508558"/>
          <a:ext cx="6716479" cy="9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  <a:gridCol w="39508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&lt;50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≥50</a:t>
                      </a:r>
                      <a:endParaRPr lang="en-GB" sz="1200" b="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&lt;50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≥50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&lt;50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≥50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&lt;50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≥50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&lt;50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≥50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&lt;50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≥50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401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EFV/TDF/</a:t>
                      </a:r>
                      <a:r>
                        <a:rPr lang="en-GB" sz="1200" b="0" dirty="0" err="1" smtClean="0">
                          <a:solidFill>
                            <a:schemeClr val="bg2"/>
                          </a:solidFill>
                        </a:rPr>
                        <a:t>FTC</a:t>
                      </a:r>
                      <a:r>
                        <a:rPr lang="en-GB" sz="1200" b="0" baseline="30000" dirty="0" err="1" smtClean="0">
                          <a:solidFill>
                            <a:schemeClr val="dk1"/>
                          </a:solidFill>
                        </a:rPr>
                        <a:t>a</a:t>
                      </a:r>
                      <a:endParaRPr lang="en-GB" sz="1200" dirty="0" smtClean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DTG + ABC/3TC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DRV/r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DTG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RAL 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bg2"/>
                          </a:solidFill>
                        </a:rPr>
                        <a:t>DTG</a:t>
                      </a:r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4016"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2"/>
                          </a:solidFill>
                        </a:rPr>
                        <a:t>SINGLE</a:t>
                      </a:r>
                      <a:endParaRPr lang="en-GB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2"/>
                          </a:solidFill>
                        </a:rPr>
                        <a:t>FLAMINGO</a:t>
                      </a:r>
                      <a:endParaRPr lang="en-GB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2"/>
                          </a:solidFill>
                        </a:rPr>
                        <a:t>SPRING-2</a:t>
                      </a:r>
                      <a:endParaRPr lang="en-GB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6474822"/>
            <a:ext cx="511256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baseline="30000" dirty="0">
                <a:solidFill>
                  <a:schemeClr val="dk1"/>
                </a:solidFill>
              </a:rPr>
              <a:t>a</a:t>
            </a:r>
            <a:r>
              <a:rPr lang="it-IT" dirty="0">
                <a:solidFill>
                  <a:srgbClr val="565858"/>
                </a:solidFill>
              </a:rPr>
              <a:t>DTG treatment with protocol defined NRTI backbone (ABC/3TC or TDF/FTC)</a:t>
            </a:r>
          </a:p>
          <a:p>
            <a:pPr algn="l"/>
            <a:r>
              <a:rPr lang="it-IT" dirty="0" smtClean="0">
                <a:solidFill>
                  <a:srgbClr val="565858"/>
                </a:solidFill>
              </a:rPr>
              <a:t>Koteff J </a:t>
            </a:r>
            <a:r>
              <a:rPr lang="it-IT" i="1" dirty="0">
                <a:solidFill>
                  <a:srgbClr val="565858"/>
                </a:solidFill>
              </a:rPr>
              <a:t>et al. </a:t>
            </a:r>
            <a:r>
              <a:rPr lang="it-IT" dirty="0" smtClean="0">
                <a:solidFill>
                  <a:srgbClr val="565858"/>
                </a:solidFill>
              </a:rPr>
              <a:t>8th IAS Conference on HIV Pathogenesis, Treatment and Prevention 2015. Poster TUPEB261</a:t>
            </a:r>
            <a:endParaRPr lang="it-IT" dirty="0">
              <a:solidFill>
                <a:srgbClr val="565858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82348"/>
            <a:ext cx="5837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4509" y="82348"/>
            <a:ext cx="48444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8512162" y="82348"/>
            <a:ext cx="55000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91680" y="5445224"/>
            <a:ext cx="682048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427733"/>
            <a:ext cx="7913430" cy="1077218"/>
          </a:xfrm>
        </p:spPr>
        <p:txBody>
          <a:bodyPr/>
          <a:lstStyle/>
          <a:p>
            <a:r>
              <a:rPr lang="en-GB" sz="2200" dirty="0"/>
              <a:t>New SUBGROUP ANALYSIS </a:t>
            </a:r>
            <a:r>
              <a:rPr lang="en-GB" sz="2200" dirty="0" err="1"/>
              <a:t>showS</a:t>
            </a:r>
            <a:r>
              <a:rPr lang="en-GB" sz="2200" dirty="0"/>
              <a:t> that DTG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is </a:t>
            </a:r>
            <a:r>
              <a:rPr lang="en-GB" sz="2200" dirty="0"/>
              <a:t>effective up to  96 weeks  in </a:t>
            </a:r>
            <a:r>
              <a:rPr lang="en-GB" sz="2200" dirty="0" smtClean="0"/>
              <a:t> patients </a:t>
            </a:r>
            <a:r>
              <a:rPr lang="en-GB" sz="2000" dirty="0"/>
              <a:t>≥50 YEARS OF AGE 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6597932"/>
            <a:ext cx="5112568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it-IT" dirty="0" smtClean="0">
                <a:solidFill>
                  <a:srgbClr val="565858"/>
                </a:solidFill>
              </a:rPr>
              <a:t>Koteff J </a:t>
            </a:r>
            <a:r>
              <a:rPr lang="it-IT" i="1" dirty="0">
                <a:solidFill>
                  <a:srgbClr val="565858"/>
                </a:solidFill>
              </a:rPr>
              <a:t>et al. </a:t>
            </a:r>
            <a:r>
              <a:rPr lang="it-IT" dirty="0" smtClean="0">
                <a:solidFill>
                  <a:srgbClr val="565858"/>
                </a:solidFill>
              </a:rPr>
              <a:t>8th IAS Conference on HIV Pathogenesis, Treatment and Prevention 2015. Poster TUPEB261</a:t>
            </a:r>
            <a:endParaRPr lang="it-IT" dirty="0">
              <a:solidFill>
                <a:srgbClr val="565858"/>
              </a:solidFill>
            </a:endParaRPr>
          </a:p>
        </p:txBody>
      </p:sp>
      <p:graphicFrame>
        <p:nvGraphicFramePr>
          <p:cNvPr id="114" name="Chart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505893"/>
              </p:ext>
            </p:extLst>
          </p:nvPr>
        </p:nvGraphicFramePr>
        <p:xfrm>
          <a:off x="539750" y="1635019"/>
          <a:ext cx="8064499" cy="431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82348"/>
            <a:ext cx="5837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4509" y="82348"/>
            <a:ext cx="48444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8512162" y="82348"/>
            <a:ext cx="55000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7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 smtClean="0"/>
              <a:t>Key characteristics of </a:t>
            </a:r>
            <a:br>
              <a:rPr lang="en-GB" sz="2400" dirty="0" smtClean="0"/>
            </a:br>
            <a:r>
              <a:rPr lang="en-GB" sz="2400" dirty="0" smtClean="0"/>
              <a:t>DOLUTEGRAVIR-BASED REGIMENS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0257" y="1545661"/>
            <a:ext cx="7872183" cy="3845757"/>
            <a:chOff x="-429967" y="938649"/>
            <a:chExt cx="9548411" cy="4664637"/>
          </a:xfrm>
        </p:grpSpPr>
        <p:sp>
          <p:nvSpPr>
            <p:cNvPr id="66" name="TextBox 65"/>
            <p:cNvSpPr txBox="1"/>
            <p:nvPr/>
          </p:nvSpPr>
          <p:spPr>
            <a:xfrm>
              <a:off x="6665168" y="2387566"/>
              <a:ext cx="2453276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accent3"/>
                  </a:solidFill>
                </a:rPr>
                <a:t>Favourable tolerability profile</a:t>
              </a:r>
              <a:r>
                <a:rPr lang="en-GB" sz="1600" baseline="30000" dirty="0">
                  <a:solidFill>
                    <a:schemeClr val="accent3"/>
                  </a:solidFill>
                </a:rPr>
                <a:t>7–9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05649" y="4575529"/>
              <a:ext cx="2125612" cy="9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2"/>
                  </a:solidFill>
                </a:rPr>
                <a:t>High </a:t>
              </a:r>
              <a:r>
                <a:rPr lang="en-GB" sz="1600" dirty="0">
                  <a:solidFill>
                    <a:schemeClr val="bg2"/>
                  </a:solidFill>
                </a:rPr>
                <a:t>barrier to resistance</a:t>
              </a:r>
              <a:r>
                <a:rPr lang="en-GB" sz="1600" baseline="30000" dirty="0">
                  <a:solidFill>
                    <a:schemeClr val="bg2"/>
                  </a:solidFill>
                </a:rPr>
                <a:t>4–8</a:t>
              </a:r>
            </a:p>
            <a:p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0593" y="938649"/>
              <a:ext cx="3463435" cy="70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2"/>
                  </a:solidFill>
                </a:rPr>
                <a:t>Superior efficacy in 3 out of 4 comparative studies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1–4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62441" y="2363099"/>
              <a:ext cx="2642473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Convenience beyond once-daily dosing</a:t>
              </a:r>
              <a:r>
                <a:rPr lang="en-GB" sz="1600" baseline="30000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29967" y="4595344"/>
              <a:ext cx="3158235" cy="10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Booster-free - few clinically significant drug interactions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10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50595" y="1937663"/>
              <a:ext cx="3463433" cy="3463433"/>
            </a:xfrm>
            <a:prstGeom prst="ellipse">
              <a:avLst/>
            </a:prstGeom>
            <a:noFill/>
            <a:ln w="184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4141" y="2623333"/>
              <a:ext cx="2527847" cy="4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DOLUTEGRAVIR</a:t>
              </a:r>
              <a:endParaRPr lang="en-GB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22794" y="1624236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65668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699902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612892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2759755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36" y="446118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4534" y="2317641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03670" y="1587207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7043" y="233966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31688" y="4447802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9115" y="3201549"/>
              <a:ext cx="3006885" cy="147012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67544" y="5366826"/>
            <a:ext cx="4896619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</a:t>
            </a:r>
            <a:r>
              <a:rPr lang="it-IT" dirty="0">
                <a:solidFill>
                  <a:schemeClr val="bg2"/>
                </a:solidFill>
              </a:rPr>
              <a:t>S </a:t>
            </a:r>
            <a:r>
              <a:rPr lang="it-IT" i="1" dirty="0">
                <a:solidFill>
                  <a:schemeClr val="bg2"/>
                </a:solidFill>
              </a:rPr>
              <a:t>et al. N Engl J Med </a:t>
            </a:r>
            <a:r>
              <a:rPr lang="it-IT" dirty="0" smtClean="0">
                <a:solidFill>
                  <a:schemeClr val="bg2"/>
                </a:solidFill>
              </a:rPr>
              <a:t>2013;369:1807–1818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Clotet </a:t>
            </a:r>
            <a:r>
              <a:rPr lang="it-IT" dirty="0">
                <a:solidFill>
                  <a:schemeClr val="bg2"/>
                </a:solidFill>
              </a:rPr>
              <a:t>B </a:t>
            </a:r>
            <a:r>
              <a:rPr lang="it-IT" i="1" dirty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2014;383:2222–223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Cahn P</a:t>
            </a:r>
            <a:r>
              <a:rPr lang="it-IT" i="1" dirty="0" smtClean="0">
                <a:solidFill>
                  <a:schemeClr val="bg2"/>
                </a:solidFill>
              </a:rPr>
              <a:t> et al. Lancet </a:t>
            </a:r>
            <a:r>
              <a:rPr lang="it-IT" dirty="0" smtClean="0">
                <a:solidFill>
                  <a:schemeClr val="bg2"/>
                </a:solidFill>
              </a:rPr>
              <a:t>2013;382:700–708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Raffi F </a:t>
            </a:r>
            <a:r>
              <a:rPr lang="it-IT" i="1" dirty="0" smtClean="0">
                <a:solidFill>
                  <a:schemeClr val="bg2"/>
                </a:solidFill>
              </a:rPr>
              <a:t>et al. Lancet Infect Dis </a:t>
            </a:r>
            <a:r>
              <a:rPr lang="it-IT" dirty="0" smtClean="0">
                <a:solidFill>
                  <a:schemeClr val="bg2"/>
                </a:solidFill>
              </a:rPr>
              <a:t>2013;13:927–935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Tivicay </a:t>
            </a:r>
            <a:r>
              <a:rPr lang="it-IT" dirty="0">
                <a:solidFill>
                  <a:schemeClr val="bg2"/>
                </a:solidFill>
              </a:rPr>
              <a:t>Summary of Product Characteristics</a:t>
            </a:r>
            <a:r>
              <a:rPr lang="it-IT" dirty="0" smtClean="0">
                <a:solidFill>
                  <a:schemeClr val="bg2"/>
                </a:solidFill>
              </a:rPr>
              <a:t>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Pappa K </a:t>
            </a:r>
            <a:r>
              <a:rPr lang="it-IT" i="1" dirty="0" smtClean="0">
                <a:solidFill>
                  <a:schemeClr val="bg2"/>
                </a:solidFill>
              </a:rPr>
              <a:t>et al. ICAAC</a:t>
            </a:r>
            <a:r>
              <a:rPr lang="it-IT" dirty="0" smtClean="0">
                <a:solidFill>
                  <a:schemeClr val="bg2"/>
                </a:solidFill>
              </a:rPr>
              <a:t> 2014. Abstract H-647a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S et al. CROI 2014. Poster 543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Molina J-M </a:t>
            </a:r>
            <a:r>
              <a:rPr lang="it-IT" i="1" dirty="0" smtClean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HIV 2015;2:e127–e136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Quercia R </a:t>
            </a:r>
            <a:r>
              <a:rPr lang="it-IT" i="1" dirty="0" smtClean="0">
                <a:solidFill>
                  <a:schemeClr val="bg2"/>
                </a:solidFill>
              </a:rPr>
              <a:t>et al. Clin Drug Investig </a:t>
            </a:r>
            <a:r>
              <a:rPr lang="it-IT" dirty="0" smtClean="0">
                <a:solidFill>
                  <a:schemeClr val="bg2"/>
                </a:solidFill>
              </a:rPr>
              <a:t>2015;35:211–219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HIV </a:t>
            </a:r>
            <a:r>
              <a:rPr lang="it-IT" dirty="0">
                <a:solidFill>
                  <a:schemeClr val="bg2"/>
                </a:solidFill>
              </a:rPr>
              <a:t>drug interactions charts. Liverpool HIV Pharmacology Group (LHPG),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University </a:t>
            </a:r>
            <a:r>
              <a:rPr lang="it-IT" dirty="0">
                <a:solidFill>
                  <a:schemeClr val="bg2"/>
                </a:solidFill>
              </a:rPr>
              <a:t>of Liverpool, UK. Available at http://www.hiv-druginteractions.org (accessed 20/02/2015)</a:t>
            </a:r>
          </a:p>
        </p:txBody>
      </p:sp>
    </p:spTree>
    <p:extLst>
      <p:ext uri="{BB962C8B-B14F-4D97-AF65-F5344CB8AC3E}">
        <p14:creationId xmlns:p14="http://schemas.microsoft.com/office/powerpoint/2010/main" val="23369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304622"/>
            <a:ext cx="8109712" cy="1200329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1"/>
                </a:solidFill>
              </a:rPr>
              <a:t>AE</a:t>
            </a:r>
            <a:r>
              <a:rPr lang="en-GB" sz="2400" cap="none" dirty="0" smtClean="0">
                <a:solidFill>
                  <a:schemeClr val="accent1"/>
                </a:solidFill>
              </a:rPr>
              <a:t>s</a:t>
            </a:r>
            <a:r>
              <a:rPr lang="en-GB" sz="2400" dirty="0" smtClean="0">
                <a:solidFill>
                  <a:schemeClr val="accent1"/>
                </a:solidFill>
              </a:rPr>
              <a:t> Grade 2</a:t>
            </a:r>
            <a:r>
              <a:rPr lang="en-GB" sz="2400" dirty="0" smtClean="0"/>
              <a:t>–</a:t>
            </a:r>
            <a:r>
              <a:rPr lang="en-GB" sz="2400" dirty="0" smtClean="0">
                <a:solidFill>
                  <a:schemeClr val="accent1"/>
                </a:solidFill>
              </a:rPr>
              <a:t>4 AND </a:t>
            </a:r>
            <a:r>
              <a:rPr lang="en-GB" sz="2400" dirty="0" err="1" smtClean="0">
                <a:solidFill>
                  <a:schemeClr val="accent1"/>
                </a:solidFill>
              </a:rPr>
              <a:t>Ae</a:t>
            </a:r>
            <a:r>
              <a:rPr lang="en-GB" sz="2400" cap="none" dirty="0" err="1" smtClean="0">
                <a:solidFill>
                  <a:schemeClr val="accent1"/>
                </a:solidFill>
              </a:rPr>
              <a:t>s</a:t>
            </a:r>
            <a:r>
              <a:rPr lang="en-GB" sz="2400" cap="none" dirty="0" smtClean="0">
                <a:solidFill>
                  <a:schemeClr val="accent1"/>
                </a:solidFill>
              </a:rPr>
              <a:t> LEADING TO</a:t>
            </a:r>
            <a:r>
              <a:rPr lang="en-GB" sz="2400" dirty="0" smtClean="0">
                <a:solidFill>
                  <a:schemeClr val="accent1"/>
                </a:solidFill>
              </a:rPr>
              <a:t> withdrawal IN &lt;50 and </a:t>
            </a:r>
            <a:r>
              <a:rPr lang="en-GB" sz="2400" dirty="0" smtClean="0"/>
              <a:t>≥50 years of age</a:t>
            </a:r>
            <a:r>
              <a:rPr lang="en-GB" sz="2400" dirty="0" smtClean="0">
                <a:solidFill>
                  <a:schemeClr val="accent1"/>
                </a:solidFill>
              </a:rPr>
              <a:t>  SUBJECTS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4294967295"/>
          </p:nvPr>
        </p:nvSpPr>
        <p:spPr>
          <a:xfrm>
            <a:off x="475003" y="5300663"/>
            <a:ext cx="8496300" cy="646331"/>
          </a:xfrm>
        </p:spPr>
        <p:txBody>
          <a:bodyPr/>
          <a:lstStyle/>
          <a:p>
            <a:r>
              <a:rPr lang="en-GB" dirty="0"/>
              <a:t>Safety summaries showed comparable grade </a:t>
            </a:r>
            <a:r>
              <a:rPr lang="en-GB" dirty="0" smtClean="0"/>
              <a:t>2</a:t>
            </a:r>
            <a:r>
              <a:rPr lang="en-GB" dirty="0"/>
              <a:t>–</a:t>
            </a:r>
            <a:r>
              <a:rPr lang="en-GB" dirty="0" smtClean="0"/>
              <a:t>4 </a:t>
            </a:r>
            <a:r>
              <a:rPr lang="en-GB" dirty="0"/>
              <a:t>drug related AEs across the </a:t>
            </a:r>
            <a:r>
              <a:rPr lang="en-GB" dirty="0" smtClean="0"/>
              <a:t>≥50 </a:t>
            </a:r>
            <a:r>
              <a:rPr lang="en-GB" dirty="0"/>
              <a:t>years of age </a:t>
            </a:r>
            <a:r>
              <a:rPr lang="en-GB" dirty="0" smtClean="0"/>
              <a:t>subgroup, </a:t>
            </a:r>
            <a:r>
              <a:rPr lang="en-GB" dirty="0"/>
              <a:t>as well as low rates of AEs leading to withdrawals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6597932"/>
            <a:ext cx="5112568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it-IT" dirty="0" smtClean="0">
                <a:solidFill>
                  <a:srgbClr val="565858"/>
                </a:solidFill>
              </a:rPr>
              <a:t>Koteff J </a:t>
            </a:r>
            <a:r>
              <a:rPr lang="it-IT" i="1" dirty="0">
                <a:solidFill>
                  <a:srgbClr val="565858"/>
                </a:solidFill>
              </a:rPr>
              <a:t>et al. </a:t>
            </a:r>
            <a:r>
              <a:rPr lang="it-IT" dirty="0" smtClean="0">
                <a:solidFill>
                  <a:srgbClr val="565858"/>
                </a:solidFill>
              </a:rPr>
              <a:t>8th IAS Conference on HIV Pathogenesis, Treatment and Prevention 2015. Poster TUPEB261</a:t>
            </a:r>
            <a:endParaRPr lang="it-IT" dirty="0">
              <a:solidFill>
                <a:srgbClr val="565858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82348"/>
            <a:ext cx="5837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509" y="82348"/>
            <a:ext cx="48444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512162" y="82348"/>
            <a:ext cx="55000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66744" y="1475492"/>
            <a:ext cx="314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AEs grade 2</a:t>
            </a:r>
            <a:r>
              <a:rPr lang="en-GB" dirty="0"/>
              <a:t>–</a:t>
            </a:r>
            <a:r>
              <a:rPr lang="en-GB" b="1" dirty="0" smtClean="0">
                <a:solidFill>
                  <a:schemeClr val="tx2"/>
                </a:solidFill>
              </a:rPr>
              <a:t>4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260" y="1475492"/>
            <a:ext cx="429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AEs leading to withdrawal</a:t>
            </a:r>
            <a:endParaRPr lang="en-GB" b="1" dirty="0">
              <a:solidFill>
                <a:schemeClr val="tx2"/>
              </a:solidFill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768037"/>
              </p:ext>
            </p:extLst>
          </p:nvPr>
        </p:nvGraphicFramePr>
        <p:xfrm>
          <a:off x="566744" y="1634396"/>
          <a:ext cx="39900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47819"/>
              </p:ext>
            </p:extLst>
          </p:nvPr>
        </p:nvGraphicFramePr>
        <p:xfrm>
          <a:off x="4579620" y="1592796"/>
          <a:ext cx="39900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940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797065"/>
            <a:ext cx="8469752" cy="707886"/>
          </a:xfrm>
        </p:spPr>
        <p:txBody>
          <a:bodyPr/>
          <a:lstStyle/>
          <a:p>
            <a:r>
              <a:rPr lang="en-GB" sz="2000" dirty="0" smtClean="0"/>
              <a:t>DTG + ABC/3TC  was Generally better tolerated </a:t>
            </a:r>
            <a:br>
              <a:rPr lang="en-GB" sz="2000" dirty="0" smtClean="0"/>
            </a:br>
            <a:r>
              <a:rPr lang="en-GB" sz="2000" dirty="0" smtClean="0"/>
              <a:t>vs </a:t>
            </a:r>
            <a:r>
              <a:rPr lang="en-GB" sz="2000" dirty="0" err="1" smtClean="0"/>
              <a:t>Atripla</a:t>
            </a:r>
            <a:r>
              <a:rPr lang="en-GB" sz="2000" baseline="30000" dirty="0" smtClean="0"/>
              <a:t>®</a:t>
            </a:r>
            <a:r>
              <a:rPr lang="en-GB" sz="2000" dirty="0"/>
              <a:t> </a:t>
            </a:r>
            <a:r>
              <a:rPr lang="en-GB" sz="2000" dirty="0" smtClean="0"/>
              <a:t>up to 144 weeks with fewer discontinuations </a:t>
            </a:r>
            <a:endParaRPr lang="en-GB" sz="2000" dirty="0"/>
          </a:p>
        </p:txBody>
      </p:sp>
      <p:sp>
        <p:nvSpPr>
          <p:cNvPr id="9" name="Footer Placeholder 44"/>
          <p:cNvSpPr txBox="1">
            <a:spLocks/>
          </p:cNvSpPr>
          <p:nvPr/>
        </p:nvSpPr>
        <p:spPr>
          <a:xfrm>
            <a:off x="55418" y="5298042"/>
            <a:ext cx="5905435" cy="490107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GB" altLang="ja-JP" sz="1400" kern="0" dirty="0">
              <a:solidFill>
                <a:srgbClr val="56585A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9751" y="1628775"/>
            <a:ext cx="8064499" cy="792088"/>
          </a:xfrm>
          <a:prstGeom prst="roundRect">
            <a:avLst>
              <a:gd name="adj" fmla="val 13133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 smtClean="0">
                <a:solidFill>
                  <a:schemeClr val="accent3"/>
                </a:solidFill>
              </a:rPr>
              <a:t>The incidence of psychiatric or nervous system disorders leading to discontinuation up to 144 weeks were &lt;1% each for patients receiving DTG + ABC/3TC but 6% and 4%, respectively, for patients receiving ATRIPLA</a:t>
            </a:r>
            <a:r>
              <a:rPr lang="en-GB" sz="1600" b="1" baseline="30000" dirty="0" smtClean="0">
                <a:solidFill>
                  <a:schemeClr val="accent3"/>
                </a:solidFill>
              </a:rPr>
              <a:t>®</a:t>
            </a:r>
            <a:endParaRPr lang="en-GB" sz="1600" b="1" baseline="30000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6597932"/>
            <a:ext cx="496855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Adapted from </a:t>
            </a:r>
            <a:r>
              <a:rPr lang="en-GB" dirty="0" err="1">
                <a:solidFill>
                  <a:schemeClr val="bg2"/>
                </a:solidFill>
              </a:rPr>
              <a:t>Pappa</a:t>
            </a:r>
            <a:r>
              <a:rPr lang="en-GB" dirty="0">
                <a:solidFill>
                  <a:schemeClr val="bg2"/>
                </a:solidFill>
              </a:rPr>
              <a:t> K, </a:t>
            </a:r>
            <a:r>
              <a:rPr lang="en-GB" i="1" dirty="0">
                <a:solidFill>
                  <a:schemeClr val="bg2"/>
                </a:solidFill>
              </a:rPr>
              <a:t>et al. Presented at: 54th ICAAC </a:t>
            </a:r>
            <a:r>
              <a:rPr lang="en-GB" dirty="0">
                <a:solidFill>
                  <a:schemeClr val="bg2"/>
                </a:solidFill>
              </a:rPr>
              <a:t>2014. H-647a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72965793"/>
              </p:ext>
            </p:extLst>
          </p:nvPr>
        </p:nvGraphicFramePr>
        <p:xfrm>
          <a:off x="539751" y="2564904"/>
          <a:ext cx="813593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379343" y="3560522"/>
            <a:ext cx="152970" cy="195814"/>
            <a:chOff x="6379343" y="3545282"/>
            <a:chExt cx="152970" cy="195814"/>
          </a:xfrm>
        </p:grpSpPr>
        <p:sp>
          <p:nvSpPr>
            <p:cNvPr id="6" name="Rectangle 5"/>
            <p:cNvSpPr/>
            <p:nvPr/>
          </p:nvSpPr>
          <p:spPr>
            <a:xfrm>
              <a:off x="6379343" y="3557187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84268" y="3545282"/>
              <a:ext cx="148045" cy="195814"/>
            </a:xfrm>
            <a:prstGeom prst="rect">
              <a:avLst/>
            </a:prstGeom>
            <a:noFill/>
          </p:spPr>
          <p:txBody>
            <a:bodyPr wrap="none" lIns="0" tIns="36000" rIns="72000" bIns="36000">
              <a:spAutoFit/>
            </a:bodyPr>
            <a:lstStyle/>
            <a:p>
              <a:r>
                <a:rPr lang="en-GB" sz="1200" b="1" baseline="30000" dirty="0">
                  <a:solidFill>
                    <a:schemeClr val="bg2"/>
                  </a:solidFill>
                </a:rPr>
                <a:t>®</a:t>
              </a: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3281" y="118471"/>
            <a:ext cx="567741" cy="59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8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981731"/>
            <a:ext cx="8577256" cy="523220"/>
          </a:xfrm>
        </p:spPr>
        <p:txBody>
          <a:bodyPr>
            <a:noAutofit/>
          </a:bodyPr>
          <a:lstStyle/>
          <a:p>
            <a:r>
              <a:rPr lang="en-GB" sz="2000" noProof="0" dirty="0" smtClean="0"/>
              <a:t>At week 48 DOLUTEGRAVIR-BASED REGIMEN WAS </a:t>
            </a:r>
            <a:br>
              <a:rPr lang="en-GB" sz="2000" noProof="0" dirty="0" smtClean="0"/>
            </a:br>
            <a:r>
              <a:rPr lang="en-GB" sz="2000" noProof="0" dirty="0" smtClean="0"/>
              <a:t>GENERALLY well tolerated with few discontinuations VS RAL + 2NRTIs</a:t>
            </a:r>
            <a:endParaRPr lang="en-GB" sz="2000" noProof="0" dirty="0"/>
          </a:p>
        </p:txBody>
      </p:sp>
      <p:sp>
        <p:nvSpPr>
          <p:cNvPr id="10" name="Footer Placeholder 44"/>
          <p:cNvSpPr txBox="1">
            <a:spLocks/>
          </p:cNvSpPr>
          <p:nvPr/>
        </p:nvSpPr>
        <p:spPr>
          <a:xfrm>
            <a:off x="2626400" y="1024971"/>
            <a:ext cx="6308272" cy="490107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200" dirty="0">
              <a:solidFill>
                <a:srgbClr val="56585A"/>
              </a:solidFill>
              <a:cs typeface="Arial" pitchFamily="34" charset="0"/>
            </a:endParaRPr>
          </a:p>
        </p:txBody>
      </p:sp>
      <p:sp>
        <p:nvSpPr>
          <p:cNvPr id="15" name="Rounded Rectangle 7"/>
          <p:cNvSpPr/>
          <p:nvPr/>
        </p:nvSpPr>
        <p:spPr>
          <a:xfrm>
            <a:off x="545041" y="4509120"/>
            <a:ext cx="8059209" cy="5423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accent3"/>
                </a:solidFill>
              </a:rPr>
              <a:t>Drug-related Grade 2 to 4 AEs (any event) were 6% (24/411) for </a:t>
            </a:r>
            <a:br>
              <a:rPr lang="en-US" sz="1600" b="1" dirty="0" smtClean="0">
                <a:solidFill>
                  <a:schemeClr val="accent3"/>
                </a:solidFill>
              </a:rPr>
            </a:br>
            <a:r>
              <a:rPr lang="en-GB" sz="1600" b="1" dirty="0" err="1" smtClean="0">
                <a:solidFill>
                  <a:schemeClr val="accent3"/>
                </a:solidFill>
                <a:cs typeface="Arial" pitchFamily="34" charset="0"/>
              </a:rPr>
              <a:t>dolutegravir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-based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regimen </a:t>
            </a:r>
            <a:r>
              <a:rPr lang="en-US" sz="1600" b="1" dirty="0" smtClean="0">
                <a:solidFill>
                  <a:schemeClr val="accent3"/>
                </a:solidFill>
              </a:rPr>
              <a:t>and 7% (27/411) for RAL</a:t>
            </a:r>
            <a:r>
              <a:rPr lang="en-GB" sz="1600" b="1" dirty="0">
                <a:solidFill>
                  <a:schemeClr val="accent3"/>
                </a:solidFill>
              </a:rPr>
              <a:t>+ 2NRTIs</a:t>
            </a:r>
            <a:r>
              <a:rPr lang="en-US" sz="1600" b="1" baseline="30000" dirty="0" smtClean="0">
                <a:solidFill>
                  <a:schemeClr val="accent3"/>
                </a:solidFill>
              </a:rPr>
              <a:t>1</a:t>
            </a:r>
            <a:endParaRPr lang="en-GB" sz="1600" b="1" baseline="30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5859269"/>
            <a:ext cx="4968552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*</a:t>
            </a:r>
            <a:r>
              <a:rPr lang="en-GB" altLang="en-US" dirty="0">
                <a:solidFill>
                  <a:schemeClr val="bg2"/>
                </a:solidFill>
              </a:rPr>
              <a:t> One subject experienced 2 SAEs related to study drug (increased CPK and convulsions)</a:t>
            </a:r>
            <a:endParaRPr lang="en-US" dirty="0">
              <a:solidFill>
                <a:schemeClr val="bg2"/>
              </a:solidFill>
            </a:endParaRPr>
          </a:p>
          <a:p>
            <a:pPr algn="l"/>
            <a:r>
              <a:rPr lang="en-GB" altLang="en-US" dirty="0">
                <a:solidFill>
                  <a:schemeClr val="bg2"/>
                </a:solidFill>
              </a:rPr>
              <a:t>**</a:t>
            </a:r>
            <a:r>
              <a:rPr lang="en-GB" dirty="0">
                <a:solidFill>
                  <a:schemeClr val="bg2"/>
                </a:solidFill>
              </a:rPr>
              <a:t> Homicide considered not related to DTG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† </a:t>
            </a:r>
            <a:r>
              <a:rPr lang="en-GB" dirty="0">
                <a:solidFill>
                  <a:schemeClr val="bg2"/>
                </a:solidFill>
              </a:rPr>
              <a:t>Suicide considered not related to RAL</a:t>
            </a:r>
            <a:endParaRPr lang="en-GB" altLang="en-US" dirty="0">
              <a:solidFill>
                <a:schemeClr val="bg2"/>
              </a:solidFill>
            </a:endParaRPr>
          </a:p>
          <a:p>
            <a:pPr algn="l"/>
            <a:r>
              <a:rPr lang="en-GB" altLang="en-US" dirty="0">
                <a:solidFill>
                  <a:schemeClr val="bg2"/>
                </a:solidFill>
              </a:rPr>
              <a:t>AST, aspartate amino </a:t>
            </a:r>
            <a:r>
              <a:rPr lang="en-GB" altLang="en-US" dirty="0" smtClean="0">
                <a:solidFill>
                  <a:schemeClr val="bg2"/>
                </a:solidFill>
              </a:rPr>
              <a:t>transferase</a:t>
            </a:r>
            <a:endParaRPr lang="en-GB" dirty="0" smtClean="0">
              <a:solidFill>
                <a:schemeClr val="bg2"/>
              </a:solidFill>
            </a:endParaRP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1</a:t>
            </a:r>
            <a:r>
              <a:rPr lang="en-GB" dirty="0">
                <a:solidFill>
                  <a:schemeClr val="bg2"/>
                </a:solidFill>
              </a:rPr>
              <a:t>. Adapted from </a:t>
            </a:r>
            <a:r>
              <a:rPr lang="en-GB" dirty="0" err="1">
                <a:solidFill>
                  <a:schemeClr val="bg2"/>
                </a:solidFill>
              </a:rPr>
              <a:t>Raffi</a:t>
            </a:r>
            <a:r>
              <a:rPr lang="en-GB" dirty="0">
                <a:solidFill>
                  <a:schemeClr val="bg2"/>
                </a:solidFill>
              </a:rPr>
              <a:t> F </a:t>
            </a:r>
            <a:r>
              <a:rPr lang="en-GB" i="1" dirty="0">
                <a:solidFill>
                  <a:schemeClr val="bg2"/>
                </a:solidFill>
              </a:rPr>
              <a:t>et al. IAS </a:t>
            </a:r>
            <a:r>
              <a:rPr lang="en-GB" dirty="0">
                <a:solidFill>
                  <a:schemeClr val="bg2"/>
                </a:solidFill>
              </a:rPr>
              <a:t>2012. Abstract THLBB04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2. </a:t>
            </a:r>
            <a:r>
              <a:rPr lang="en-GB" dirty="0" err="1">
                <a:solidFill>
                  <a:schemeClr val="bg2"/>
                </a:solidFill>
              </a:rPr>
              <a:t>Raffi</a:t>
            </a:r>
            <a:r>
              <a:rPr lang="en-GB" dirty="0">
                <a:solidFill>
                  <a:schemeClr val="bg2"/>
                </a:solidFill>
              </a:rPr>
              <a:t> F </a:t>
            </a:r>
            <a:r>
              <a:rPr lang="en-GB" i="1" dirty="0">
                <a:solidFill>
                  <a:schemeClr val="bg2"/>
                </a:solidFill>
              </a:rPr>
              <a:t>et al. Lancet </a:t>
            </a:r>
            <a:r>
              <a:rPr lang="en-GB" dirty="0">
                <a:solidFill>
                  <a:schemeClr val="bg2"/>
                </a:solidFill>
              </a:rPr>
              <a:t>2013; 381:735–743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3. </a:t>
            </a:r>
            <a:r>
              <a:rPr lang="en-GB" dirty="0" err="1">
                <a:solidFill>
                  <a:schemeClr val="bg2"/>
                </a:solidFill>
              </a:rPr>
              <a:t>Raffi</a:t>
            </a:r>
            <a:r>
              <a:rPr lang="en-GB" dirty="0">
                <a:solidFill>
                  <a:schemeClr val="bg2"/>
                </a:solidFill>
              </a:rPr>
              <a:t> F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dirty="0">
                <a:solidFill>
                  <a:schemeClr val="bg2"/>
                </a:solidFill>
              </a:rPr>
              <a:t>Appendix from </a:t>
            </a:r>
            <a:r>
              <a:rPr lang="en-GB" i="1" dirty="0">
                <a:solidFill>
                  <a:schemeClr val="bg2"/>
                </a:solidFill>
              </a:rPr>
              <a:t>Lancet</a:t>
            </a:r>
            <a:r>
              <a:rPr lang="en-GB" dirty="0">
                <a:solidFill>
                  <a:schemeClr val="bg2"/>
                </a:solidFill>
              </a:rPr>
              <a:t> 2013; 381:735–743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39751" y="1628775"/>
            <a:ext cx="8064499" cy="576000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Discontinuations due to AEs were 2%  for </a:t>
            </a:r>
            <a:r>
              <a:rPr lang="en-GB" sz="1600" b="1" dirty="0" err="1">
                <a:solidFill>
                  <a:schemeClr val="accent3"/>
                </a:solidFill>
                <a:cs typeface="Arial" pitchFamily="34" charset="0"/>
              </a:rPr>
              <a:t>dolutegravir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-based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regimens </a:t>
            </a:r>
            <a:endParaRPr lang="en-GB" sz="1600" b="1" dirty="0">
              <a:solidFill>
                <a:schemeClr val="accent3"/>
              </a:solidFill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vs  2% for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RAL </a:t>
            </a:r>
            <a:r>
              <a:rPr lang="en-GB" sz="1600" b="1" dirty="0" smtClean="0">
                <a:solidFill>
                  <a:schemeClr val="accent3"/>
                </a:solidFill>
              </a:rPr>
              <a:t>+ </a:t>
            </a:r>
            <a:r>
              <a:rPr lang="en-GB" sz="1600" b="1" dirty="0">
                <a:solidFill>
                  <a:schemeClr val="accent3"/>
                </a:solidFill>
              </a:rPr>
              <a:t>2NRTIs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 at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Week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48</a:t>
            </a:r>
            <a:r>
              <a:rPr lang="en-GB" sz="1600" b="1" baseline="30000" dirty="0">
                <a:solidFill>
                  <a:schemeClr val="accent3"/>
                </a:solidFill>
                <a:cs typeface="Arial" pitchFamily="34" charset="0"/>
              </a:rPr>
              <a:t>1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7" y="116632"/>
            <a:ext cx="692822" cy="59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408299"/>
              </p:ext>
            </p:extLst>
          </p:nvPr>
        </p:nvGraphicFramePr>
        <p:xfrm>
          <a:off x="539753" y="2348880"/>
          <a:ext cx="8064498" cy="2007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88166"/>
                <a:gridCol w="2688166"/>
                <a:gridCol w="2688166"/>
              </a:tblGrid>
              <a:tr h="267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AEs, n (%)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DTG 50 mg QD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(n=411)</a:t>
                      </a: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RAL 400 mg BID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(n=411)</a:t>
                      </a: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3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AEs leading to withdrawal</a:t>
                      </a:r>
                      <a:r>
                        <a:rPr kumimoji="0" lang="en-US" altLang="ja-JP" sz="14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kumimoji="0" lang="en-US" altLang="ja-JP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10 (2)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7 (2)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3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Serious drug related AEs</a:t>
                      </a:r>
                      <a:r>
                        <a:rPr kumimoji="0" lang="en-US" altLang="ja-JP" sz="14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1,3</a:t>
                      </a:r>
                      <a:endParaRPr kumimoji="0" lang="en-US" altLang="ja-JP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3 (&lt;1)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Arrhythmia, </a:t>
                      </a:r>
                      <a:b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hypersensitivity, </a:t>
                      </a:r>
                      <a:b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hepatitis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5 (1)*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Convulsion (2), aphasia, hypersensitivity,  CPK increased</a:t>
                      </a:r>
                      <a:r>
                        <a:rPr kumimoji="0" lang="en-US" altLang="ja-JP" sz="1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, diarrhoea</a:t>
                      </a:r>
                      <a:r>
                        <a:rPr lang="en-US" sz="1400" kern="12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anchor="ctr" horzOverflow="overflow">
                    <a:noFill/>
                  </a:tcPr>
                </a:tc>
              </a:tr>
              <a:tr h="13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Fatal AEs</a:t>
                      </a:r>
                      <a:r>
                        <a:rPr kumimoji="0" lang="en-US" altLang="ja-JP" sz="1400" b="1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kumimoji="0" lang="en-US" altLang="ja-JP" sz="1400" b="1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anchor="ctr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 (&lt;1)</a:t>
                      </a:r>
                      <a:r>
                        <a:rPr kumimoji="0" lang="en-US" sz="14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**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anchor="ctr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 (&lt;1)</a:t>
                      </a:r>
                      <a:r>
                        <a:rPr kumimoji="0" lang="en-US" sz="140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†</a:t>
                      </a:r>
                      <a:endParaRPr kumimoji="0" lang="en-US" altLang="ja-JP" sz="1400" b="1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4" marR="9144" marT="27432" marB="27432" anchor="ctr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5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dirty="0" smtClean="0"/>
              <a:t>ONCE-DAILY </a:t>
            </a:r>
            <a:r>
              <a:rPr lang="en-GB" sz="2200" dirty="0" err="1" smtClean="0"/>
              <a:t>dOLUTEGRAVIr</a:t>
            </a:r>
            <a:r>
              <a:rPr lang="en-GB" sz="2200" dirty="0" smtClean="0"/>
              <a:t>-based regimens HAD </a:t>
            </a:r>
            <a:r>
              <a:rPr lang="en-GB" sz="2200" dirty="0"/>
              <a:t>similar tolerability </a:t>
            </a:r>
            <a:r>
              <a:rPr lang="en-GB" sz="2200" dirty="0" smtClean="0"/>
              <a:t>to TWICE-DAILY RAL + 2NRTIS</a:t>
            </a:r>
            <a:endParaRPr lang="en-GB" sz="2200" dirty="0"/>
          </a:p>
        </p:txBody>
      </p:sp>
      <p:sp>
        <p:nvSpPr>
          <p:cNvPr id="8" name="Footer Placeholder 44"/>
          <p:cNvSpPr txBox="1">
            <a:spLocks/>
          </p:cNvSpPr>
          <p:nvPr/>
        </p:nvSpPr>
        <p:spPr>
          <a:xfrm>
            <a:off x="4915184" y="1030718"/>
            <a:ext cx="4073808" cy="490107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200" dirty="0">
              <a:solidFill>
                <a:srgbClr val="56585A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228601"/>
            <a:ext cx="496855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1. Adapted from </a:t>
            </a:r>
            <a:r>
              <a:rPr lang="en-GB" dirty="0" err="1">
                <a:solidFill>
                  <a:schemeClr val="bg2"/>
                </a:solidFill>
              </a:rPr>
              <a:t>Raffi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i="1" dirty="0">
                <a:solidFill>
                  <a:schemeClr val="bg2"/>
                </a:solidFill>
              </a:rPr>
              <a:t>F et al. IAS </a:t>
            </a:r>
            <a:r>
              <a:rPr lang="en-GB" dirty="0">
                <a:solidFill>
                  <a:schemeClr val="bg2"/>
                </a:solidFill>
              </a:rPr>
              <a:t>2012. Abstract THLBB04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2.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Adapted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from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Raffi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i="1" dirty="0">
                <a:solidFill>
                  <a:schemeClr val="bg2"/>
                </a:solidFill>
              </a:rPr>
              <a:t>F et al. Lancet </a:t>
            </a:r>
            <a:r>
              <a:rPr lang="fr-FR" dirty="0">
                <a:solidFill>
                  <a:schemeClr val="bg2"/>
                </a:solidFill>
              </a:rPr>
              <a:t>2013; 381:735–743</a:t>
            </a:r>
          </a:p>
          <a:p>
            <a:pPr algn="l"/>
            <a:r>
              <a:rPr lang="fr-FR" dirty="0">
                <a:solidFill>
                  <a:schemeClr val="bg2"/>
                </a:solidFill>
              </a:rPr>
              <a:t>3. </a:t>
            </a:r>
            <a:r>
              <a:rPr lang="fr-FR" dirty="0" err="1">
                <a:solidFill>
                  <a:schemeClr val="bg2"/>
                </a:solidFill>
              </a:rPr>
              <a:t>Adapted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from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Raffi</a:t>
            </a:r>
            <a:r>
              <a:rPr lang="fr-FR" dirty="0">
                <a:solidFill>
                  <a:schemeClr val="bg2"/>
                </a:solidFill>
              </a:rPr>
              <a:t> F, </a:t>
            </a:r>
            <a:r>
              <a:rPr lang="fr-FR" i="1" dirty="0">
                <a:solidFill>
                  <a:schemeClr val="bg2"/>
                </a:solidFill>
              </a:rPr>
              <a:t>et al. Lancet Infect Dis </a:t>
            </a:r>
            <a:r>
              <a:rPr lang="fr-FR" dirty="0">
                <a:solidFill>
                  <a:schemeClr val="bg2"/>
                </a:solidFill>
              </a:rPr>
              <a:t>2013; 13:927-935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GB" dirty="0">
              <a:solidFill>
                <a:schemeClr val="bg2"/>
              </a:solidFill>
            </a:endParaRPr>
          </a:p>
          <a:p>
            <a:pPr algn="l"/>
            <a:r>
              <a:rPr lang="en-GB" dirty="0">
                <a:solidFill>
                  <a:schemeClr val="bg2"/>
                </a:solidFill>
              </a:rPr>
              <a:t>4. Adapted from </a:t>
            </a:r>
            <a:r>
              <a:rPr lang="fr-FR" dirty="0" err="1">
                <a:solidFill>
                  <a:schemeClr val="bg2"/>
                </a:solidFill>
              </a:rPr>
              <a:t>Raffi</a:t>
            </a:r>
            <a:r>
              <a:rPr lang="fr-FR" dirty="0">
                <a:solidFill>
                  <a:schemeClr val="bg2"/>
                </a:solidFill>
              </a:rPr>
              <a:t> F, </a:t>
            </a:r>
            <a:r>
              <a:rPr lang="fr-FR" i="1" dirty="0">
                <a:solidFill>
                  <a:schemeClr val="bg2"/>
                </a:solidFill>
              </a:rPr>
              <a:t>et al. Lancet Infect Dis </a:t>
            </a:r>
            <a:r>
              <a:rPr lang="fr-FR" dirty="0">
                <a:solidFill>
                  <a:schemeClr val="bg2"/>
                </a:solidFill>
              </a:rPr>
              <a:t>2013; 13:927-35</a:t>
            </a:r>
            <a:r>
              <a:rPr lang="en-US" dirty="0">
                <a:solidFill>
                  <a:schemeClr val="bg2"/>
                </a:solidFill>
              </a:rPr>
              <a:t>  (</a:t>
            </a:r>
            <a:r>
              <a:rPr lang="en-US" dirty="0" err="1">
                <a:solidFill>
                  <a:schemeClr val="bg2"/>
                </a:solidFill>
              </a:rPr>
              <a:t>suppl</a:t>
            </a:r>
            <a:r>
              <a:rPr lang="en-US" dirty="0">
                <a:solidFill>
                  <a:schemeClr val="bg2"/>
                </a:solidFill>
              </a:rPr>
              <a:t> appendix)</a:t>
            </a:r>
            <a:endParaRPr lang="en-GB" dirty="0">
              <a:solidFill>
                <a:schemeClr val="bg2"/>
              </a:solidFill>
            </a:endParaRP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627645"/>
              </p:ext>
            </p:extLst>
          </p:nvPr>
        </p:nvGraphicFramePr>
        <p:xfrm>
          <a:off x="539753" y="2348880"/>
          <a:ext cx="8064498" cy="36963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88166"/>
                <a:gridCol w="2688166"/>
                <a:gridCol w="2688166"/>
              </a:tblGrid>
              <a:tr h="267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AEs, n (%)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DTG 50 mg QD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(n=411)</a:t>
                      </a: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RAL 400 mg BID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(n=411)</a:t>
                      </a: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WEEK 48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1,2</a:t>
                      </a:r>
                      <a:endParaRPr lang="en-US" sz="1400" b="1" baseline="30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72000" marB="3600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45727" marB="45727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1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Any event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339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j-lt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82)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340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j-lt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83)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301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Nausea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59 (14)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53 (13)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301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Headache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51 (12)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48 </a:t>
                      </a:r>
                      <a:r>
                        <a:rPr kumimoji="0" lang="en-US" altLang="ja-JP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12)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301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Nasopharyngitis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46 </a:t>
                      </a:r>
                      <a:r>
                        <a:rPr kumimoji="0" lang="en-US" altLang="ja-JP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11)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48 (12)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301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Diarrhoea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47 (11)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47 (11)</a:t>
                      </a:r>
                      <a:endParaRPr kumimoji="0" lang="en-US" altLang="ja-JP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WEEK 96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3,4</a:t>
                      </a:r>
                      <a:endParaRPr lang="en-US" sz="1400" b="1" baseline="30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72000" marB="3600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45727" marB="45727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45727" marB="45727">
                    <a:noFill/>
                  </a:tcPr>
                </a:tc>
              </a:tr>
              <a:tr h="1530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Any event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349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85)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349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85)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530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Nausea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60 (15)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56 (14)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530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altLang="ja-JP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Nasopharyngitis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55 </a:t>
                      </a:r>
                      <a:r>
                        <a:rPr kumimoji="0" lang="en-US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13)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58 (14)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530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Diarrhoea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57 (14)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55 (13)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</a:tr>
              <a:tr h="15307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Headache</a:t>
                      </a:r>
                      <a:endParaRPr kumimoji="0" lang="en-US" altLang="ja-JP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56 (14)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5311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306220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95933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61244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26555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91866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571771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5224882" algn="l" defTabSz="1306220" rtl="0" eaLnBrk="1" latinLnBrk="0" hangingPunct="1">
                        <a:defRPr sz="26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55 </a:t>
                      </a:r>
                      <a:r>
                        <a:rPr kumimoji="0" lang="en-US" altLang="ja-JP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0" lang="en-US" altLang="ja-JP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13)</a:t>
                      </a:r>
                      <a:endParaRPr kumimoji="0" lang="en-US" altLang="ja-JP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39751" y="1628775"/>
            <a:ext cx="8064499" cy="576000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Discontinuations due to AEs were 2%  for </a:t>
            </a:r>
            <a:r>
              <a:rPr lang="en-GB" sz="1600" b="1" dirty="0" err="1">
                <a:solidFill>
                  <a:schemeClr val="accent3"/>
                </a:solidFill>
                <a:cs typeface="Arial" pitchFamily="34" charset="0"/>
              </a:rPr>
              <a:t>dolutegravir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-based regimens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/>
            </a:r>
            <a:b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</a:b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vs 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2% for RAL </a:t>
            </a:r>
            <a:r>
              <a:rPr lang="en-GB" sz="1600" b="1" dirty="0">
                <a:solidFill>
                  <a:schemeClr val="accent3"/>
                </a:solidFill>
              </a:rPr>
              <a:t>+ </a:t>
            </a:r>
            <a:r>
              <a:rPr lang="en-GB" sz="1600" b="1" dirty="0" smtClean="0">
                <a:solidFill>
                  <a:schemeClr val="accent3"/>
                </a:solidFill>
              </a:rPr>
              <a:t>2NRTIs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at Week 96</a:t>
            </a:r>
            <a:r>
              <a:rPr lang="en-GB" sz="1600" b="1" baseline="30000" dirty="0">
                <a:solidFill>
                  <a:schemeClr val="accent3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7" y="116632"/>
            <a:ext cx="692822" cy="59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38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945" y="6474822"/>
            <a:ext cx="2715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 smtClean="0">
                <a:solidFill>
                  <a:schemeClr val="bg2"/>
                </a:solidFill>
              </a:rPr>
              <a:t>1. </a:t>
            </a:r>
            <a:r>
              <a:rPr lang="en-GB" dirty="0" err="1" smtClean="0">
                <a:solidFill>
                  <a:schemeClr val="bg2"/>
                </a:solidFill>
              </a:rPr>
              <a:t>Mahy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M </a:t>
            </a:r>
            <a:r>
              <a:rPr lang="en-GB" i="1" dirty="0">
                <a:solidFill>
                  <a:schemeClr val="bg2"/>
                </a:solidFill>
              </a:rPr>
              <a:t>et al. AIDS </a:t>
            </a:r>
            <a:r>
              <a:rPr lang="en-GB" dirty="0">
                <a:solidFill>
                  <a:schemeClr val="bg2"/>
                </a:solidFill>
              </a:rPr>
              <a:t>2014; 28(</a:t>
            </a:r>
            <a:r>
              <a:rPr lang="en-GB" dirty="0" err="1">
                <a:solidFill>
                  <a:schemeClr val="bg2"/>
                </a:solidFill>
              </a:rPr>
              <a:t>Suppl</a:t>
            </a:r>
            <a:r>
              <a:rPr lang="en-GB" dirty="0">
                <a:solidFill>
                  <a:schemeClr val="bg2"/>
                </a:solidFill>
              </a:rPr>
              <a:t> 4): </a:t>
            </a:r>
            <a:r>
              <a:rPr lang="en-GB" dirty="0" smtClean="0">
                <a:solidFill>
                  <a:schemeClr val="bg2"/>
                </a:solidFill>
              </a:rPr>
              <a:t>S453-459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2. Greene M </a:t>
            </a:r>
            <a:r>
              <a:rPr lang="en-GB" i="1" dirty="0">
                <a:solidFill>
                  <a:schemeClr val="bg2"/>
                </a:solidFill>
              </a:rPr>
              <a:t>et al. JAMA </a:t>
            </a:r>
            <a:r>
              <a:rPr lang="en-GB" dirty="0" smtClean="0">
                <a:solidFill>
                  <a:schemeClr val="bg2"/>
                </a:solidFill>
              </a:rPr>
              <a:t>2013;309:1397-1405 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6" name="Picture 5" descr="PPTX Page 2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2636912"/>
            <a:ext cx="8172000" cy="340864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68312" y="1628800"/>
            <a:ext cx="8675688" cy="1477328"/>
          </a:xfrm>
        </p:spPr>
        <p:txBody>
          <a:bodyPr/>
          <a:lstStyle/>
          <a:p>
            <a:r>
              <a:rPr lang="en-GB" dirty="0" smtClean="0"/>
              <a:t>An estimated 4.2 million people aged 50 years and older are living with HIV</a:t>
            </a:r>
            <a:r>
              <a:rPr lang="en-GB" baseline="30000" dirty="0" smtClean="0"/>
              <a:t>1</a:t>
            </a:r>
          </a:p>
          <a:p>
            <a:r>
              <a:rPr lang="en-GB" dirty="0" smtClean="0"/>
              <a:t>This number has been steadily increasing since 1995</a:t>
            </a:r>
            <a:r>
              <a:rPr lang="en-GB" baseline="30000" dirty="0" smtClean="0"/>
              <a:t>1</a:t>
            </a:r>
          </a:p>
          <a:p>
            <a:r>
              <a:rPr lang="en-GB" dirty="0" smtClean="0"/>
              <a:t>In the US, more than half of all people living with HIV will be over 50 years of age by 2015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estimates of HIV prevalence of people aged 50 years and over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1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 smtClean="0"/>
              <a:t>DOLUTEGRAVIR-BASED REGIMENS had a </a:t>
            </a:r>
            <a:br>
              <a:rPr lang="en-GB" sz="2200" dirty="0" smtClean="0"/>
            </a:br>
            <a:r>
              <a:rPr lang="en-GB" sz="2200" dirty="0" smtClean="0"/>
              <a:t>lipid-neutral profile VS RAL + 2NRTIS</a:t>
            </a:r>
            <a:endParaRPr lang="en-GB" sz="2200" dirty="0"/>
          </a:p>
        </p:txBody>
      </p:sp>
      <p:sp>
        <p:nvSpPr>
          <p:cNvPr id="15" name="Footer Placeholder 44"/>
          <p:cNvSpPr txBox="1">
            <a:spLocks/>
          </p:cNvSpPr>
          <p:nvPr/>
        </p:nvSpPr>
        <p:spPr>
          <a:xfrm>
            <a:off x="445944" y="6322369"/>
            <a:ext cx="5449778" cy="398498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000" dirty="0">
              <a:solidFill>
                <a:srgbClr val="56585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5982379"/>
            <a:ext cx="4968552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altLang="ja-JP" dirty="0" smtClean="0">
                <a:solidFill>
                  <a:schemeClr val="bg2"/>
                </a:solidFill>
              </a:rPr>
              <a:t>Median </a:t>
            </a:r>
            <a:r>
              <a:rPr lang="en-GB" altLang="ja-JP" dirty="0">
                <a:solidFill>
                  <a:schemeClr val="bg2"/>
                </a:solidFill>
              </a:rPr>
              <a:t>changes at Week 48 in mmol/L:  Total cholesterol, DTG, +0.18 mmol/L, RAL +0.23 mmol/L;  </a:t>
            </a:r>
            <a:br>
              <a:rPr lang="en-GB" altLang="ja-JP" dirty="0">
                <a:solidFill>
                  <a:schemeClr val="bg2"/>
                </a:solidFill>
              </a:rPr>
            </a:br>
            <a:r>
              <a:rPr lang="en-GB" altLang="ja-JP" dirty="0">
                <a:solidFill>
                  <a:schemeClr val="bg2"/>
                </a:solidFill>
              </a:rPr>
              <a:t>Triglycerides, DTG  +0.10 mmol/L, RAL +0.10mmol/L</a:t>
            </a:r>
            <a:br>
              <a:rPr lang="en-GB" altLang="ja-JP" dirty="0">
                <a:solidFill>
                  <a:schemeClr val="bg2"/>
                </a:solidFill>
              </a:rPr>
            </a:br>
            <a:r>
              <a:rPr lang="en-GB" altLang="ja-JP" dirty="0">
                <a:solidFill>
                  <a:schemeClr val="bg2"/>
                </a:solidFill>
              </a:rPr>
              <a:t>IQR, interquartile </a:t>
            </a:r>
            <a:r>
              <a:rPr lang="en-GB" altLang="ja-JP" dirty="0" smtClean="0">
                <a:solidFill>
                  <a:schemeClr val="bg2"/>
                </a:solidFill>
              </a:rPr>
              <a:t>range</a:t>
            </a:r>
          </a:p>
          <a:p>
            <a:pPr algn="l"/>
            <a:r>
              <a:rPr lang="fr-FR" dirty="0" err="1">
                <a:solidFill>
                  <a:schemeClr val="bg2"/>
                </a:solidFill>
              </a:rPr>
              <a:t>Raffi</a:t>
            </a:r>
            <a:r>
              <a:rPr lang="fr-FR" dirty="0">
                <a:solidFill>
                  <a:schemeClr val="bg2"/>
                </a:solidFill>
              </a:rPr>
              <a:t> F, </a:t>
            </a:r>
            <a:r>
              <a:rPr lang="fr-FR" i="1" dirty="0">
                <a:solidFill>
                  <a:schemeClr val="bg2"/>
                </a:solidFill>
              </a:rPr>
              <a:t>et al. Lancet Infect Dis </a:t>
            </a:r>
            <a:r>
              <a:rPr lang="fr-FR" dirty="0">
                <a:solidFill>
                  <a:schemeClr val="bg2"/>
                </a:solidFill>
              </a:rPr>
              <a:t>2013; 13:927-935</a:t>
            </a:r>
            <a:endParaRPr lang="en-GB" dirty="0">
              <a:solidFill>
                <a:schemeClr val="bg2"/>
              </a:solidFill>
            </a:endParaRPr>
          </a:p>
          <a:p>
            <a:pPr algn="l"/>
            <a:r>
              <a:rPr lang="en-GB" dirty="0">
                <a:solidFill>
                  <a:schemeClr val="bg2"/>
                </a:solidFill>
              </a:rPr>
              <a:t>Data on file. UK/DLG/0028/13,01/11/13</a:t>
            </a:r>
          </a:p>
          <a:p>
            <a:pPr algn="l"/>
            <a:endParaRPr lang="en-GB" altLang="ja-JP" dirty="0">
              <a:solidFill>
                <a:schemeClr val="bg2"/>
              </a:solidFill>
            </a:endParaRP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042350495"/>
              </p:ext>
            </p:extLst>
          </p:nvPr>
        </p:nvGraphicFramePr>
        <p:xfrm>
          <a:off x="539751" y="2564904"/>
          <a:ext cx="8135938" cy="347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539751" y="1628775"/>
            <a:ext cx="8064499" cy="576000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No evidence of clinically significant impact on lipid profile (i.e. total cholesterol, HDL cholesterol, LDL cholesterol or triglycerides) at 96 weeks</a:t>
            </a:r>
            <a:r>
              <a:rPr lang="en-GB" sz="1600" b="1" baseline="30000" dirty="0">
                <a:solidFill>
                  <a:schemeClr val="accent3"/>
                </a:solidFill>
                <a:cs typeface="Arial" pitchFamily="34" charset="0"/>
              </a:rPr>
              <a:t>1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7" y="116632"/>
            <a:ext cx="692822" cy="59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5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569731"/>
              </p:ext>
            </p:extLst>
          </p:nvPr>
        </p:nvGraphicFramePr>
        <p:xfrm>
          <a:off x="611187" y="2133600"/>
          <a:ext cx="3960813" cy="295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2200" dirty="0" smtClean="0"/>
              <a:t>At 96 weeks, DOLUTEGRAVIR-BASED </a:t>
            </a:r>
            <a:br>
              <a:rPr lang="en-GB" sz="2200" dirty="0" smtClean="0"/>
            </a:br>
            <a:r>
              <a:rPr lang="en-GB" sz="2200" dirty="0" smtClean="0"/>
              <a:t>REGIMENS WERE generally well tolerated </a:t>
            </a:r>
            <a:br>
              <a:rPr lang="en-GB" sz="2200" dirty="0" smtClean="0"/>
            </a:br>
            <a:r>
              <a:rPr lang="en-GB" sz="2200" dirty="0" smtClean="0"/>
              <a:t>with lower rates of diarrhoea vs </a:t>
            </a:r>
            <a:r>
              <a:rPr lang="en-GB" sz="2200" dirty="0" err="1" smtClean="0"/>
              <a:t>dRV</a:t>
            </a:r>
            <a:r>
              <a:rPr lang="en-GB" sz="2200" dirty="0" smtClean="0"/>
              <a:t>/</a:t>
            </a:r>
            <a:r>
              <a:rPr lang="en-GB" sz="2200" cap="none" dirty="0" smtClean="0"/>
              <a:t>r + 2NRTIs</a:t>
            </a:r>
            <a:endParaRPr lang="en-GB" sz="2200" cap="none" dirty="0"/>
          </a:p>
        </p:txBody>
      </p:sp>
      <p:grpSp>
        <p:nvGrpSpPr>
          <p:cNvPr id="27" name="Group 26"/>
          <p:cNvGrpSpPr/>
          <p:nvPr/>
        </p:nvGrpSpPr>
        <p:grpSpPr>
          <a:xfrm>
            <a:off x="2627784" y="1698240"/>
            <a:ext cx="4773736" cy="281667"/>
            <a:chOff x="3310580" y="1552027"/>
            <a:chExt cx="4773736" cy="281667"/>
          </a:xfrm>
        </p:grpSpPr>
        <p:sp>
          <p:nvSpPr>
            <p:cNvPr id="28" name="Rectangle 27"/>
            <p:cNvSpPr/>
            <p:nvPr/>
          </p:nvSpPr>
          <p:spPr>
            <a:xfrm>
              <a:off x="5424434" y="1630785"/>
              <a:ext cx="107872" cy="104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310580" y="1552027"/>
              <a:ext cx="4773736" cy="281667"/>
              <a:chOff x="3310580" y="1552027"/>
              <a:chExt cx="4773736" cy="28166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310580" y="1630786"/>
                <a:ext cx="134737" cy="10409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445317" y="1556695"/>
                <a:ext cx="18575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DTG 50 mg QD (n=242)</a:t>
                </a:r>
                <a:endParaRPr lang="en-US" sz="120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486745" y="1552027"/>
                <a:ext cx="25975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DRV/r 800 mg/100 mg QD (n=242)</a:t>
                </a:r>
                <a:endParaRPr lang="en-US" sz="120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67544" y="6474822"/>
            <a:ext cx="496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Adapted from Molina J-M, </a:t>
            </a:r>
            <a:r>
              <a:rPr lang="en-GB" i="1" dirty="0">
                <a:solidFill>
                  <a:schemeClr val="bg2"/>
                </a:solidFill>
              </a:rPr>
              <a:t>et al. J </a:t>
            </a:r>
            <a:r>
              <a:rPr lang="en-GB" i="1" dirty="0" err="1">
                <a:solidFill>
                  <a:schemeClr val="bg2"/>
                </a:solidFill>
              </a:rPr>
              <a:t>Int</a:t>
            </a:r>
            <a:r>
              <a:rPr lang="en-GB" i="1" dirty="0">
                <a:solidFill>
                  <a:schemeClr val="bg2"/>
                </a:solidFill>
              </a:rPr>
              <a:t> AIDS Soc</a:t>
            </a:r>
            <a:r>
              <a:rPr lang="en-GB" dirty="0">
                <a:solidFill>
                  <a:schemeClr val="bg2"/>
                </a:solidFill>
              </a:rPr>
              <a:t>. 2014; 17(</a:t>
            </a:r>
            <a:r>
              <a:rPr lang="en-GB" dirty="0" err="1">
                <a:solidFill>
                  <a:schemeClr val="bg2"/>
                </a:solidFill>
              </a:rPr>
              <a:t>suppl</a:t>
            </a:r>
            <a:r>
              <a:rPr lang="en-GB" dirty="0">
                <a:solidFill>
                  <a:schemeClr val="bg2"/>
                </a:solidFill>
              </a:rPr>
              <a:t> 3):19490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Adapted from Molina JM, </a:t>
            </a:r>
            <a:r>
              <a:rPr lang="en-GB" i="1" dirty="0">
                <a:solidFill>
                  <a:schemeClr val="bg2"/>
                </a:solidFill>
              </a:rPr>
              <a:t>et al. Presentation at HIV Drug Therapy Glasgow</a:t>
            </a:r>
            <a:r>
              <a:rPr lang="en-GB" dirty="0">
                <a:solidFill>
                  <a:schemeClr val="bg2"/>
                </a:solidFill>
              </a:rPr>
              <a:t>; Nov 2014</a:t>
            </a:r>
          </a:p>
        </p:txBody>
      </p:sp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526805"/>
              </p:ext>
            </p:extLst>
          </p:nvPr>
        </p:nvGraphicFramePr>
        <p:xfrm>
          <a:off x="4714875" y="2133600"/>
          <a:ext cx="3960813" cy="295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ontent Placeholder 7"/>
          <p:cNvSpPr txBox="1">
            <a:spLocks/>
          </p:cNvSpPr>
          <p:nvPr/>
        </p:nvSpPr>
        <p:spPr>
          <a:xfrm>
            <a:off x="539750" y="5281259"/>
            <a:ext cx="7992690" cy="1000274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100000"/>
              <a:buFontTx/>
              <a:buBlip>
                <a:blip r:embed="rId5"/>
              </a:buBlip>
              <a:defRPr lang="en-US" sz="1800" b="0" kern="1200" dirty="0" smtClean="0">
                <a:solidFill>
                  <a:srgbClr val="56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—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»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smtClean="0"/>
              <a:t>At 96 weeks, the most common drug-related adverse events in both the dolutegravir-based regimen and the DRV/r + 2NRTIs  treatment arms were diarrhoea, nausea, and headache </a:t>
            </a:r>
            <a:endParaRPr lang="en-GB" sz="16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5799" y="130221"/>
            <a:ext cx="634058" cy="58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69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 smtClean="0"/>
              <a:t>Key characteristics of </a:t>
            </a:r>
            <a:br>
              <a:rPr lang="en-GB" sz="2400" dirty="0" smtClean="0"/>
            </a:br>
            <a:r>
              <a:rPr lang="en-GB" sz="2400" dirty="0" smtClean="0"/>
              <a:t>DOLUTEGRAVIR-BASED REGIMENS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0257" y="1545661"/>
            <a:ext cx="7872183" cy="3845757"/>
            <a:chOff x="-429967" y="938649"/>
            <a:chExt cx="9548411" cy="4664637"/>
          </a:xfrm>
        </p:grpSpPr>
        <p:sp>
          <p:nvSpPr>
            <p:cNvPr id="66" name="TextBox 65"/>
            <p:cNvSpPr txBox="1"/>
            <p:nvPr/>
          </p:nvSpPr>
          <p:spPr>
            <a:xfrm>
              <a:off x="6665168" y="2387566"/>
              <a:ext cx="2453276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2"/>
                  </a:solidFill>
                </a:rPr>
                <a:t>Favourable tolerability profile</a:t>
              </a:r>
              <a:r>
                <a:rPr lang="en-GB" sz="1600" baseline="30000" dirty="0">
                  <a:solidFill>
                    <a:schemeClr val="bg2"/>
                  </a:solidFill>
                </a:rPr>
                <a:t>7–9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05649" y="4575529"/>
              <a:ext cx="2125612" cy="9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accent3"/>
                  </a:solidFill>
                </a:rPr>
                <a:t>High </a:t>
              </a:r>
              <a:r>
                <a:rPr lang="en-GB" sz="1600" dirty="0">
                  <a:solidFill>
                    <a:schemeClr val="accent3"/>
                  </a:solidFill>
                </a:rPr>
                <a:t>barrier to resistance</a:t>
              </a:r>
              <a:r>
                <a:rPr lang="en-GB" sz="1600" baseline="30000" dirty="0">
                  <a:solidFill>
                    <a:schemeClr val="accent3"/>
                  </a:solidFill>
                </a:rPr>
                <a:t>4–8</a:t>
              </a:r>
            </a:p>
            <a:p>
              <a:endParaRPr lang="en-GB" sz="16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0593" y="938649"/>
              <a:ext cx="3463435" cy="70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2"/>
                  </a:solidFill>
                </a:rPr>
                <a:t>Superior efficacy in 3 out of 4 comparative studies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1–4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62441" y="2363099"/>
              <a:ext cx="2642473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Convenience beyond once-daily dosing</a:t>
              </a:r>
              <a:r>
                <a:rPr lang="en-GB" sz="1600" baseline="30000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29967" y="4595344"/>
              <a:ext cx="3158235" cy="10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Booster-free - few clinically significant drug interactions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10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50595" y="1937663"/>
              <a:ext cx="3463433" cy="3463433"/>
            </a:xfrm>
            <a:prstGeom prst="ellipse">
              <a:avLst/>
            </a:prstGeom>
            <a:noFill/>
            <a:ln w="184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4141" y="2623333"/>
              <a:ext cx="2527847" cy="4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DOLUTEGRAVIR</a:t>
              </a:r>
              <a:endParaRPr lang="en-GB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22794" y="1624236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65668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699902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612892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2759755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35" y="4461187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4534" y="2317641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03670" y="1587207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7043" y="233966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31688" y="4447802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9115" y="3201549"/>
              <a:ext cx="3006885" cy="147012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67544" y="5366826"/>
            <a:ext cx="4896619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</a:t>
            </a:r>
            <a:r>
              <a:rPr lang="it-IT" dirty="0">
                <a:solidFill>
                  <a:schemeClr val="bg2"/>
                </a:solidFill>
              </a:rPr>
              <a:t>S </a:t>
            </a:r>
            <a:r>
              <a:rPr lang="it-IT" i="1" dirty="0">
                <a:solidFill>
                  <a:schemeClr val="bg2"/>
                </a:solidFill>
              </a:rPr>
              <a:t>et al. N Engl J Med </a:t>
            </a:r>
            <a:r>
              <a:rPr lang="it-IT" dirty="0" smtClean="0">
                <a:solidFill>
                  <a:schemeClr val="bg2"/>
                </a:solidFill>
              </a:rPr>
              <a:t>2013;369:1807–1818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Clotet </a:t>
            </a:r>
            <a:r>
              <a:rPr lang="it-IT" dirty="0">
                <a:solidFill>
                  <a:schemeClr val="bg2"/>
                </a:solidFill>
              </a:rPr>
              <a:t>B </a:t>
            </a:r>
            <a:r>
              <a:rPr lang="it-IT" i="1" dirty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2014;383:2222–223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Cahn P</a:t>
            </a:r>
            <a:r>
              <a:rPr lang="it-IT" i="1" dirty="0" smtClean="0">
                <a:solidFill>
                  <a:schemeClr val="bg2"/>
                </a:solidFill>
              </a:rPr>
              <a:t> et al. Lancet </a:t>
            </a:r>
            <a:r>
              <a:rPr lang="it-IT" dirty="0" smtClean="0">
                <a:solidFill>
                  <a:schemeClr val="bg2"/>
                </a:solidFill>
              </a:rPr>
              <a:t>2013;382:700–708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Raffi F </a:t>
            </a:r>
            <a:r>
              <a:rPr lang="it-IT" i="1" dirty="0" smtClean="0">
                <a:solidFill>
                  <a:schemeClr val="bg2"/>
                </a:solidFill>
              </a:rPr>
              <a:t>et al. Lancet Infect Dis </a:t>
            </a:r>
            <a:r>
              <a:rPr lang="it-IT" dirty="0" smtClean="0">
                <a:solidFill>
                  <a:schemeClr val="bg2"/>
                </a:solidFill>
              </a:rPr>
              <a:t>2013;13:927–935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Tivicay </a:t>
            </a:r>
            <a:r>
              <a:rPr lang="it-IT" dirty="0">
                <a:solidFill>
                  <a:schemeClr val="bg2"/>
                </a:solidFill>
              </a:rPr>
              <a:t>Summary of Product Characteristics</a:t>
            </a:r>
            <a:r>
              <a:rPr lang="it-IT" dirty="0" smtClean="0">
                <a:solidFill>
                  <a:schemeClr val="bg2"/>
                </a:solidFill>
              </a:rPr>
              <a:t>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Pappa K </a:t>
            </a:r>
            <a:r>
              <a:rPr lang="it-IT" i="1" dirty="0" smtClean="0">
                <a:solidFill>
                  <a:schemeClr val="bg2"/>
                </a:solidFill>
              </a:rPr>
              <a:t>et al. ICAAC</a:t>
            </a:r>
            <a:r>
              <a:rPr lang="it-IT" dirty="0" smtClean="0">
                <a:solidFill>
                  <a:schemeClr val="bg2"/>
                </a:solidFill>
              </a:rPr>
              <a:t> 2014. Abstract H-647a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S et al. CROI 2014. Poster 543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Molina J-M </a:t>
            </a:r>
            <a:r>
              <a:rPr lang="it-IT" i="1" dirty="0" smtClean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HIV 2015;2:e127–e136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Quercia R </a:t>
            </a:r>
            <a:r>
              <a:rPr lang="it-IT" i="1" dirty="0" smtClean="0">
                <a:solidFill>
                  <a:schemeClr val="bg2"/>
                </a:solidFill>
              </a:rPr>
              <a:t>et al. Clin Drug Investig </a:t>
            </a:r>
            <a:r>
              <a:rPr lang="it-IT" dirty="0" smtClean="0">
                <a:solidFill>
                  <a:schemeClr val="bg2"/>
                </a:solidFill>
              </a:rPr>
              <a:t>2015;35:211–219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HIV </a:t>
            </a:r>
            <a:r>
              <a:rPr lang="it-IT" dirty="0">
                <a:solidFill>
                  <a:schemeClr val="bg2"/>
                </a:solidFill>
              </a:rPr>
              <a:t>drug interactions charts. Liverpool HIV Pharmacology Group (LHPG),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University </a:t>
            </a:r>
            <a:r>
              <a:rPr lang="it-IT" dirty="0">
                <a:solidFill>
                  <a:schemeClr val="bg2"/>
                </a:solidFill>
              </a:rPr>
              <a:t>of Liverpool, UK. Available at http://www.hiv-druginteractions.org (accessed 20/02/2015)</a:t>
            </a:r>
          </a:p>
        </p:txBody>
      </p:sp>
    </p:spTree>
    <p:extLst>
      <p:ext uri="{BB962C8B-B14F-4D97-AF65-F5344CB8AC3E}">
        <p14:creationId xmlns:p14="http://schemas.microsoft.com/office/powerpoint/2010/main" val="25140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err="1" smtClean="0"/>
              <a:t>Dolutegravir</a:t>
            </a:r>
            <a:r>
              <a:rPr lang="en-GB" sz="2300" dirty="0" smtClean="0"/>
              <a:t>-based regimens: A high barrier to resistance in treatment-naïve patients </a:t>
            </a:r>
            <a:endParaRPr lang="en-GB" sz="23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089957"/>
              </p:ext>
            </p:extLst>
          </p:nvPr>
        </p:nvGraphicFramePr>
        <p:xfrm>
          <a:off x="566745" y="2426189"/>
          <a:ext cx="8037505" cy="26098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89031"/>
                <a:gridCol w="1008079"/>
                <a:gridCol w="1008079"/>
                <a:gridCol w="1008079"/>
                <a:gridCol w="1008079"/>
                <a:gridCol w="1008079"/>
                <a:gridCol w="1008079"/>
              </a:tblGrid>
              <a:tr h="439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SINGLE </a:t>
                      </a:r>
                      <a:b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up to 144 weeks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SPRING-2 </a:t>
                      </a:r>
                      <a:b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up to 96 weeks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FLAMINGO </a:t>
                      </a:r>
                      <a:br>
                        <a:rPr lang="en-US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up to 96 weeks</a:t>
                      </a:r>
                      <a:endParaRPr lang="en-US" sz="1400" b="1" dirty="0" smtClean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 (%)</a:t>
                      </a:r>
                    </a:p>
                  </a:txBody>
                  <a:tcPr marL="9525" marR="9525" marT="91450" marB="9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DTG 50 mg +ABC/3TC QD</a:t>
                      </a:r>
                      <a:b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(n=414)</a:t>
                      </a: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ATRIPLA</a:t>
                      </a:r>
                      <a:r>
                        <a:rPr lang="en-GB" sz="1200" b="1" baseline="30000" dirty="0" smtClean="0">
                          <a:solidFill>
                            <a:schemeClr val="bg1"/>
                          </a:solidFill>
                        </a:rPr>
                        <a:t>® </a:t>
                      </a:r>
                      <a:r>
                        <a:rPr lang="en-GB" sz="1200" b="1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GB" sz="12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QD</a:t>
                      </a:r>
                      <a:br>
                        <a:rPr lang="en-GB" sz="12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(n=419)</a:t>
                      </a:r>
                      <a:endParaRPr lang="en-GB" sz="1200" b="1" kern="12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DTG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50 mg QD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(n=411)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RAL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400 mg BID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(n=411)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+mn-cs"/>
                        </a:rPr>
                        <a:t>DTG 50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+mn-cs"/>
                        </a:rPr>
                        <a:t>(n=242)</a:t>
                      </a: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 smtClean="0">
                          <a:solidFill>
                            <a:schemeClr val="bg1"/>
                          </a:solidFill>
                          <a:ea typeface="ヒラギノ角ゴ Pro W3" pitchFamily="16" charset="-128"/>
                        </a:rPr>
                        <a:t>DRV/r 800/100 mg QD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 smtClean="0">
                          <a:solidFill>
                            <a:schemeClr val="bg1"/>
                          </a:solidFill>
                          <a:ea typeface="ヒラギノ角ゴ Pro W3" pitchFamily="16" charset="-128"/>
                        </a:rPr>
                        <a:t>(n=242) </a:t>
                      </a:r>
                      <a:endParaRPr lang="en-GB" sz="1200" b="1" kern="12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72000" marB="72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98139"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NRTI-resistant mutations and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decreased susceptibility to NRTIs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9525" marT="91450" marB="9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1**</a:t>
                      </a: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4*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8139"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INI-resistant mutations and decreased susceptibility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to DTG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9525" marT="91450" marB="9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GB" sz="1400" b="1" baseline="300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¶</a:t>
                      </a:r>
                      <a:endParaRPr lang="en-US" sz="1400" b="1" baseline="300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400" b="1" kern="1200" baseline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r>
                        <a:rPr lang="en-US" sz="1400" b="1" baseline="30000" dirty="0" smtClean="0">
                          <a:solidFill>
                            <a:schemeClr val="bg2"/>
                          </a:solidFill>
                        </a:rPr>
                        <a:t>†</a:t>
                      </a:r>
                      <a:endParaRPr lang="en-US" sz="1400" b="1" dirty="0" smtClean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b="1" baseline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400" b="1" baseline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1450" marB="9145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9771" y="5352042"/>
            <a:ext cx="8754933" cy="461665"/>
          </a:xfrm>
          <a:prstGeom prst="rect">
            <a:avLst/>
          </a:prstGeom>
        </p:spPr>
        <p:txBody>
          <a:bodyPr lIns="0" rIns="0" anchor="b"/>
          <a:lstStyle/>
          <a:p>
            <a:endParaRPr lang="en-GB" sz="1100" dirty="0">
              <a:solidFill>
                <a:srgbClr val="1F497D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82348"/>
            <a:ext cx="583716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82348"/>
            <a:ext cx="48444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512162" y="82348"/>
            <a:ext cx="550004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67544" y="5069502"/>
            <a:ext cx="6624736" cy="18158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>
              <a:tabLst>
                <a:tab pos="88900" algn="l"/>
              </a:tabLst>
            </a:pPr>
            <a:r>
              <a:rPr lang="en-GB" dirty="0" smtClean="0">
                <a:solidFill>
                  <a:schemeClr val="bg2"/>
                </a:solidFill>
              </a:rPr>
              <a:t>*	One </a:t>
            </a:r>
            <a:r>
              <a:rPr lang="en-GB" dirty="0">
                <a:solidFill>
                  <a:schemeClr val="bg2"/>
                </a:solidFill>
              </a:rPr>
              <a:t>participant had mutation M184M/I; one had mutation A62A/V; and one had mutation M184M/V.  </a:t>
            </a:r>
          </a:p>
          <a:p>
            <a:pPr algn="l">
              <a:tabLst>
                <a:tab pos="88900" algn="l"/>
              </a:tabLst>
            </a:pPr>
            <a:r>
              <a:rPr lang="en-GB" dirty="0">
                <a:solidFill>
                  <a:schemeClr val="bg2"/>
                </a:solidFill>
              </a:rPr>
              <a:t>† </a:t>
            </a:r>
            <a:r>
              <a:rPr lang="en-GB" dirty="0" smtClean="0">
                <a:solidFill>
                  <a:schemeClr val="bg2"/>
                </a:solidFill>
              </a:rPr>
              <a:t>	One </a:t>
            </a:r>
            <a:r>
              <a:rPr lang="en-GB" dirty="0">
                <a:solidFill>
                  <a:schemeClr val="bg2"/>
                </a:solidFill>
              </a:rPr>
              <a:t>participant had integrase mutations T97T/A, E138E/D, V151V/I, and N155H and NRTI mutations A62A/V, K65K/R, K70K/E, and M184V</a:t>
            </a:r>
          </a:p>
          <a:p>
            <a:pPr algn="l">
              <a:tabLst>
                <a:tab pos="88900" algn="l"/>
              </a:tabLst>
            </a:pPr>
            <a:r>
              <a:rPr lang="en-GB" dirty="0" smtClean="0">
                <a:solidFill>
                  <a:schemeClr val="bg2"/>
                </a:solidFill>
              </a:rPr>
              <a:t>**	Treatment </a:t>
            </a:r>
            <a:r>
              <a:rPr lang="en-GB" dirty="0">
                <a:solidFill>
                  <a:schemeClr val="bg2"/>
                </a:solidFill>
              </a:rPr>
              <a:t>emergent NRTI mutations detected: K65R</a:t>
            </a:r>
          </a:p>
          <a:p>
            <a:pPr algn="l">
              <a:tabLst>
                <a:tab pos="88900" algn="l"/>
              </a:tabLst>
            </a:pPr>
            <a:r>
              <a:rPr lang="en-GB" dirty="0" smtClean="0">
                <a:solidFill>
                  <a:schemeClr val="bg2"/>
                </a:solidFill>
              </a:rPr>
              <a:t>¶	E157Q/P </a:t>
            </a:r>
            <a:r>
              <a:rPr lang="en-GB" dirty="0">
                <a:solidFill>
                  <a:schemeClr val="bg2"/>
                </a:solidFill>
              </a:rPr>
              <a:t>polymorphism detected with no significant change in IN phenotypic susceptibility</a:t>
            </a:r>
          </a:p>
          <a:p>
            <a:pPr algn="l">
              <a:tabLst>
                <a:tab pos="88900" algn="l"/>
              </a:tabLst>
            </a:pPr>
            <a:r>
              <a:rPr lang="en-GB" dirty="0" smtClean="0">
                <a:solidFill>
                  <a:schemeClr val="bg2"/>
                </a:solidFill>
              </a:rPr>
              <a:t>‡	Treatment-emergent </a:t>
            </a:r>
            <a:r>
              <a:rPr lang="en-GB" dirty="0">
                <a:solidFill>
                  <a:schemeClr val="bg2"/>
                </a:solidFill>
              </a:rPr>
              <a:t>NNRTI mutations detected: </a:t>
            </a: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>	K101E </a:t>
            </a:r>
            <a:r>
              <a:rPr lang="en-GB" dirty="0">
                <a:solidFill>
                  <a:schemeClr val="bg2"/>
                </a:solidFill>
              </a:rPr>
              <a:t>(n=1); K103N (n=1); K103K/N (n=2) , </a:t>
            </a:r>
            <a:r>
              <a:rPr lang="en-GB" dirty="0" smtClean="0">
                <a:solidFill>
                  <a:schemeClr val="bg2"/>
                </a:solidFill>
              </a:rPr>
              <a:t>G190A </a:t>
            </a:r>
            <a:r>
              <a:rPr lang="en-GB" dirty="0">
                <a:solidFill>
                  <a:schemeClr val="bg2"/>
                </a:solidFill>
              </a:rPr>
              <a:t>(n=1) ; K103N+G190A (n=1)</a:t>
            </a:r>
          </a:p>
          <a:p>
            <a:pPr algn="l">
              <a:tabLst>
                <a:tab pos="88900" algn="l"/>
              </a:tabLst>
            </a:pPr>
            <a:r>
              <a:rPr lang="en-GB" dirty="0">
                <a:solidFill>
                  <a:schemeClr val="bg2"/>
                </a:solidFill>
              </a:rPr>
              <a:t>***The two subjects with PDVF in the DTG group were at Week 24, </a:t>
            </a:r>
          </a:p>
          <a:p>
            <a:pPr algn="l">
              <a:tabLst>
                <a:tab pos="88900" algn="l"/>
              </a:tabLst>
            </a:pPr>
            <a:r>
              <a:rPr lang="en-GB" dirty="0">
                <a:solidFill>
                  <a:schemeClr val="bg2"/>
                </a:solidFill>
              </a:rPr>
              <a:t>whereas in the DRV/r group all four subjects were post-Week </a:t>
            </a:r>
            <a:r>
              <a:rPr lang="en-GB" dirty="0" smtClean="0">
                <a:solidFill>
                  <a:schemeClr val="bg2"/>
                </a:solidFill>
              </a:rPr>
              <a:t>24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TIVICAY (</a:t>
            </a:r>
            <a:r>
              <a:rPr lang="en-US" dirty="0" err="1">
                <a:solidFill>
                  <a:schemeClr val="bg2"/>
                </a:solidFill>
              </a:rPr>
              <a:t>dolutegravir</a:t>
            </a:r>
            <a:r>
              <a:rPr lang="en-US" dirty="0">
                <a:solidFill>
                  <a:schemeClr val="bg2"/>
                </a:solidFill>
              </a:rPr>
              <a:t>) Summary of Product Characteristics</a:t>
            </a:r>
            <a:endParaRPr lang="en-GB" dirty="0">
              <a:solidFill>
                <a:schemeClr val="bg2"/>
              </a:solidFill>
            </a:endParaRPr>
          </a:p>
          <a:p>
            <a:pPr algn="l"/>
            <a:r>
              <a:rPr lang="en-GB" dirty="0">
                <a:solidFill>
                  <a:schemeClr val="bg2"/>
                </a:solidFill>
              </a:rPr>
              <a:t>Adapted from </a:t>
            </a:r>
            <a:r>
              <a:rPr lang="en-GB" dirty="0" err="1">
                <a:solidFill>
                  <a:schemeClr val="bg2"/>
                </a:solidFill>
              </a:rPr>
              <a:t>Pappa</a:t>
            </a:r>
            <a:r>
              <a:rPr lang="en-GB" dirty="0">
                <a:solidFill>
                  <a:schemeClr val="bg2"/>
                </a:solidFill>
              </a:rPr>
              <a:t> K,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dirty="0">
                <a:solidFill>
                  <a:schemeClr val="bg2"/>
                </a:solidFill>
              </a:rPr>
              <a:t>Presented at: 54th ICAAC 2014. H-647a</a:t>
            </a:r>
          </a:p>
          <a:p>
            <a:pPr algn="l"/>
            <a:r>
              <a:rPr lang="nl-NL" dirty="0">
                <a:solidFill>
                  <a:schemeClr val="bg2"/>
                </a:solidFill>
              </a:rPr>
              <a:t>Adapted from Walmsley S, </a:t>
            </a:r>
            <a:r>
              <a:rPr lang="nl-NL" i="1" dirty="0">
                <a:solidFill>
                  <a:schemeClr val="bg2"/>
                </a:solidFill>
              </a:rPr>
              <a:t>et al. </a:t>
            </a:r>
            <a:r>
              <a:rPr lang="nl-NL" dirty="0">
                <a:solidFill>
                  <a:schemeClr val="bg2"/>
                </a:solidFill>
              </a:rPr>
              <a:t>Poster presented at: 21st CROI 2014. Poster 543</a:t>
            </a:r>
          </a:p>
          <a:p>
            <a:pPr algn="l"/>
            <a:r>
              <a:rPr lang="fr-FR" dirty="0" err="1">
                <a:solidFill>
                  <a:schemeClr val="bg2"/>
                </a:solidFill>
              </a:rPr>
              <a:t>Adapted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from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Raffi</a:t>
            </a:r>
            <a:r>
              <a:rPr lang="fr-FR" dirty="0">
                <a:solidFill>
                  <a:schemeClr val="bg2"/>
                </a:solidFill>
              </a:rPr>
              <a:t> F, </a:t>
            </a:r>
            <a:r>
              <a:rPr lang="fr-FR" i="1" dirty="0">
                <a:solidFill>
                  <a:schemeClr val="bg2"/>
                </a:solidFill>
              </a:rPr>
              <a:t>et al. Lancet Infect Dis </a:t>
            </a:r>
            <a:r>
              <a:rPr lang="fr-FR" dirty="0">
                <a:solidFill>
                  <a:schemeClr val="bg2"/>
                </a:solidFill>
              </a:rPr>
              <a:t>2013; 13:927-35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3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Adapted from Molina JM, </a:t>
            </a:r>
            <a:r>
              <a:rPr lang="en-GB" b="1" dirty="0">
                <a:solidFill>
                  <a:schemeClr val="bg2"/>
                </a:solidFill>
              </a:rPr>
              <a:t>et al. </a:t>
            </a:r>
            <a:r>
              <a:rPr lang="en-GB" dirty="0">
                <a:solidFill>
                  <a:schemeClr val="bg2"/>
                </a:solidFill>
              </a:rPr>
              <a:t>Presentation at HIV Drug Therapy Glasgow; Nov 2014</a:t>
            </a:r>
          </a:p>
          <a:p>
            <a:pPr algn="l">
              <a:tabLst>
                <a:tab pos="88900" algn="l"/>
              </a:tabLst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9751" y="1628775"/>
            <a:ext cx="8064499" cy="576000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No INI or NRTI resistance seen with </a:t>
            </a:r>
            <a:r>
              <a:rPr lang="en-GB" sz="1600" b="1" dirty="0" err="1">
                <a:solidFill>
                  <a:schemeClr val="accent3"/>
                </a:solidFill>
                <a:cs typeface="Arial" pitchFamily="34" charset="0"/>
              </a:rPr>
              <a:t>dolutegravir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-based regimens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/>
            </a:r>
            <a:b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</a:b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in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3 comparative studies</a:t>
            </a:r>
          </a:p>
        </p:txBody>
      </p:sp>
    </p:spTree>
    <p:extLst>
      <p:ext uri="{BB962C8B-B14F-4D97-AF65-F5344CB8AC3E}">
        <p14:creationId xmlns:p14="http://schemas.microsoft.com/office/powerpoint/2010/main" val="5137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15053"/>
              </p:ext>
            </p:extLst>
          </p:nvPr>
        </p:nvGraphicFramePr>
        <p:xfrm>
          <a:off x="539749" y="2339273"/>
          <a:ext cx="8064501" cy="2203709"/>
        </p:xfrm>
        <a:graphic>
          <a:graphicData uri="http://schemas.openxmlformats.org/drawingml/2006/table">
            <a:tbl>
              <a:tblPr/>
              <a:tblGrid>
                <a:gridCol w="3528195"/>
                <a:gridCol w="2369889"/>
                <a:gridCol w="2166417"/>
              </a:tblGrid>
              <a:tr h="548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SAILING up to 48 weeks</a:t>
                      </a:r>
                    </a:p>
                  </a:txBody>
                  <a:tcPr marL="68587" marR="68587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548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DTG </a:t>
                      </a:r>
                      <a:b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50 mg QD + BR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(n=354)</a:t>
                      </a:r>
                    </a:p>
                  </a:txBody>
                  <a:tcPr marL="68587" marR="68587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RAL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400 mg BID + BR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(n=361)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58251">
                <a:tc>
                  <a:txBody>
                    <a:bodyPr/>
                    <a:lstStyle/>
                    <a:p>
                      <a:pPr marL="73152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Protocol-defined </a:t>
                      </a:r>
                      <a:r>
                        <a:rPr lang="en-US" sz="1400" b="1" kern="1200" dirty="0" err="1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virologic</a:t>
                      </a: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 failure, n (%)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21 </a:t>
                      </a: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(6)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45 </a:t>
                      </a: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(12)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409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INI mutations*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GB" altLang="ja-JP" sz="1400" kern="0" baseline="30000" dirty="0" smtClean="0">
                          <a:solidFill>
                            <a:schemeClr val="bg2"/>
                          </a:solidFill>
                          <a:ea typeface="MS PGothic" pitchFamily="34" charset="-128"/>
                          <a:cs typeface="Arial" pitchFamily="34" charset="0"/>
                        </a:rPr>
                        <a:t>†</a:t>
                      </a:r>
                      <a:r>
                        <a:rPr lang="en-GB" sz="1400" kern="0" baseline="30000" dirty="0" smtClean="0">
                          <a:solidFill>
                            <a:schemeClr val="bg2"/>
                          </a:solidFill>
                          <a:ea typeface="MS PGothic" pitchFamily="34" charset="-128"/>
                          <a:cs typeface="Arial" pitchFamily="34" charset="0"/>
                        </a:rPr>
                        <a:t>‡</a:t>
                      </a:r>
                      <a:endParaRPr lang="en-US" sz="1400" b="0" kern="1200" dirty="0" smtClean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en-GB" sz="1400" kern="0" baseline="30000" dirty="0" smtClean="0">
                          <a:solidFill>
                            <a:schemeClr val="bg2"/>
                          </a:solidFill>
                          <a:ea typeface="MS PGothic" pitchFamily="34" charset="-128"/>
                          <a:cs typeface="Arial" pitchFamily="34" charset="0"/>
                        </a:rPr>
                        <a:t> ‡</a:t>
                      </a:r>
                      <a:endParaRPr lang="en-US" sz="1400" b="0" kern="1200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68313" y="4581128"/>
            <a:ext cx="8136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800" kern="0" baseline="3000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* </a:t>
            </a:r>
            <a:r>
              <a:rPr lang="en-GB" altLang="ja-JP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Adjusted difference: -3.7% (95% CI:-6.1%,-1.2%); </a:t>
            </a:r>
            <a:r>
              <a:rPr lang="en-GB" altLang="ja-JP" sz="800" i="1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P</a:t>
            </a:r>
            <a:r>
              <a:rPr lang="en-GB" altLang="ja-JP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=0.003. As the upper end of the 95% CI for the adjusted treatment difference was greater than 0, this finding demonstrated a statistically significant difference in favour of DTG.</a:t>
            </a:r>
          </a:p>
          <a:p>
            <a:r>
              <a:rPr lang="en-GB" altLang="ja-JP" sz="800" kern="0" baseline="3000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† </a:t>
            </a:r>
            <a:r>
              <a:rPr lang="en-GB" altLang="ja-JP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Treatment-emergent INI mutations detected: R263K, R263R/K, V151V/I; one patient developed a T97A and E138T/A mutation, however this patient was subsequently found to have a Q148 mutation at baseline. </a:t>
            </a:r>
            <a:endParaRPr lang="en-GB" altLang="ja-JP" sz="800" kern="0" dirty="0">
              <a:solidFill>
                <a:schemeClr val="bg2"/>
              </a:solidFill>
              <a:ea typeface="MS PGothic" pitchFamily="34" charset="-128"/>
              <a:cs typeface="Arial" pitchFamily="34" charset="0"/>
            </a:endParaRPr>
          </a:p>
          <a:p>
            <a:r>
              <a:rPr lang="en-GB" sz="800" kern="0" baseline="3000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‡</a:t>
            </a:r>
            <a:r>
              <a:rPr lang="en-GB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One </a:t>
            </a:r>
            <a:r>
              <a:rPr lang="en-GB" sz="800" kern="0" dirty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patient in each group had INI resistance at </a:t>
            </a:r>
            <a:r>
              <a:rPr lang="en-GB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baseline</a:t>
            </a:r>
            <a:endParaRPr lang="en-GB" altLang="ja-JP" sz="800" kern="0" dirty="0">
              <a:solidFill>
                <a:schemeClr val="bg2"/>
              </a:solidFill>
              <a:ea typeface="MS PGothic" pitchFamily="34" charset="-128"/>
              <a:cs typeface="Arial" pitchFamily="34" charset="0"/>
            </a:endParaRPr>
          </a:p>
          <a:p>
            <a:endParaRPr lang="en-GB" altLang="ja-JP" sz="800" kern="0" dirty="0" smtClean="0">
              <a:solidFill>
                <a:schemeClr val="bg2"/>
              </a:solidFill>
              <a:ea typeface="MS PGothic" pitchFamily="34" charset="-128"/>
              <a:cs typeface="Arial" pitchFamily="34" charset="0"/>
            </a:endParaRPr>
          </a:p>
          <a:p>
            <a:r>
              <a:rPr lang="en-GB" altLang="ja-JP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Substitutions seen at positions R263 and V151 did not confer high levels of resistance to DTG (&lt;2 fold change in IC</a:t>
            </a:r>
            <a:r>
              <a:rPr lang="en-GB" altLang="ja-JP" sz="800" kern="0" baseline="-2500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50</a:t>
            </a:r>
            <a:r>
              <a:rPr lang="en-GB" altLang="ja-JP" sz="800" kern="0" dirty="0" smtClean="0">
                <a:solidFill>
                  <a:schemeClr val="bg2"/>
                </a:solidFill>
                <a:ea typeface="MS PGothic" pitchFamily="34" charset="-128"/>
                <a:cs typeface="Arial" pitchFamily="34" charset="0"/>
              </a:rPr>
              <a:t>), or cross resistance to RAL.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8424" y="42144"/>
            <a:ext cx="648072" cy="55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67544" y="6474822"/>
            <a:ext cx="496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Cahn P, </a:t>
            </a:r>
            <a:r>
              <a:rPr lang="en-GB" i="1" dirty="0">
                <a:solidFill>
                  <a:schemeClr val="bg2"/>
                </a:solidFill>
              </a:rPr>
              <a:t>et al. Lancet </a:t>
            </a:r>
            <a:r>
              <a:rPr lang="en-GB" dirty="0">
                <a:solidFill>
                  <a:schemeClr val="bg2"/>
                </a:solidFill>
              </a:rPr>
              <a:t>2013;382(9893):700-708 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Adapted from Cahn P, </a:t>
            </a:r>
            <a:r>
              <a:rPr lang="en-GB" i="1" dirty="0">
                <a:solidFill>
                  <a:schemeClr val="bg2"/>
                </a:solidFill>
              </a:rPr>
              <a:t>et al. Lancet </a:t>
            </a:r>
            <a:r>
              <a:rPr lang="en-GB" dirty="0">
                <a:solidFill>
                  <a:schemeClr val="bg2"/>
                </a:solidFill>
              </a:rPr>
              <a:t>2013;382(9893):700-708(appendix)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981731"/>
            <a:ext cx="8469752" cy="523220"/>
          </a:xfrm>
        </p:spPr>
        <p:txBody>
          <a:bodyPr/>
          <a:lstStyle/>
          <a:p>
            <a:r>
              <a:rPr lang="en-GB" sz="2300" dirty="0" err="1"/>
              <a:t>Dolutegravir</a:t>
            </a:r>
            <a:r>
              <a:rPr lang="en-GB" sz="2300" dirty="0"/>
              <a:t>-based regimens: A high barrier to resistance in treatment-experienced patients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751" y="1628775"/>
            <a:ext cx="8064499" cy="576000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The proportion of subjects with evidence of INI resistance was significantly lower in the </a:t>
            </a:r>
            <a:r>
              <a:rPr lang="en-GB" sz="1600" b="1" dirty="0" err="1">
                <a:solidFill>
                  <a:schemeClr val="accent3"/>
                </a:solidFill>
                <a:cs typeface="Arial" pitchFamily="34" charset="0"/>
              </a:rPr>
              <a:t>dolutegravir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-based regimen arm than in the RAL arm</a:t>
            </a:r>
          </a:p>
        </p:txBody>
      </p:sp>
    </p:spTree>
    <p:extLst>
      <p:ext uri="{BB962C8B-B14F-4D97-AF65-F5344CB8AC3E}">
        <p14:creationId xmlns:p14="http://schemas.microsoft.com/office/powerpoint/2010/main" val="16491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735510"/>
            <a:ext cx="5473844" cy="769441"/>
          </a:xfrm>
        </p:spPr>
        <p:txBody>
          <a:bodyPr/>
          <a:lstStyle/>
          <a:p>
            <a:r>
              <a:rPr lang="en-GB" sz="2200" dirty="0" smtClean="0"/>
              <a:t>Key characteristics of DOLUTEGRAVIR-BASED REGIMENS</a:t>
            </a:r>
            <a:endParaRPr lang="en-GB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0257" y="1545661"/>
            <a:ext cx="7872183" cy="3845757"/>
            <a:chOff x="-429967" y="938649"/>
            <a:chExt cx="9548411" cy="4664637"/>
          </a:xfrm>
        </p:grpSpPr>
        <p:sp>
          <p:nvSpPr>
            <p:cNvPr id="66" name="TextBox 65"/>
            <p:cNvSpPr txBox="1"/>
            <p:nvPr/>
          </p:nvSpPr>
          <p:spPr>
            <a:xfrm>
              <a:off x="6665168" y="2387566"/>
              <a:ext cx="2453276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2"/>
                  </a:solidFill>
                </a:rPr>
                <a:t>Favourable tolerability profile</a:t>
              </a:r>
              <a:r>
                <a:rPr lang="en-GB" sz="1600" baseline="30000" dirty="0">
                  <a:solidFill>
                    <a:schemeClr val="bg2"/>
                  </a:solidFill>
                </a:rPr>
                <a:t>7–9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05649" y="4575529"/>
              <a:ext cx="2125612" cy="9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2"/>
                  </a:solidFill>
                </a:rPr>
                <a:t>High </a:t>
              </a:r>
              <a:r>
                <a:rPr lang="en-GB" sz="1600" dirty="0">
                  <a:solidFill>
                    <a:schemeClr val="bg2"/>
                  </a:solidFill>
                </a:rPr>
                <a:t>barrier to resistance</a:t>
              </a:r>
              <a:r>
                <a:rPr lang="en-GB" sz="1600" baseline="30000" dirty="0">
                  <a:solidFill>
                    <a:schemeClr val="bg2"/>
                  </a:solidFill>
                </a:rPr>
                <a:t>4–8</a:t>
              </a:r>
            </a:p>
            <a:p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0593" y="938649"/>
              <a:ext cx="3463435" cy="70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2"/>
                  </a:solidFill>
                </a:rPr>
                <a:t>Superior efficacy in 3 out of 4 comparative studies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1–4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62441" y="2363099"/>
              <a:ext cx="2642473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Convenience beyond once-daily dosing</a:t>
              </a:r>
              <a:r>
                <a:rPr lang="en-GB" sz="1600" baseline="30000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29967" y="4595344"/>
              <a:ext cx="3158235" cy="10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accent3"/>
                  </a:solidFill>
                </a:rPr>
                <a:t>Booster-free - few clinically significant drug interactions</a:t>
              </a:r>
              <a:r>
                <a:rPr lang="en-GB" sz="1600" baseline="30000" dirty="0" smtClean="0">
                  <a:solidFill>
                    <a:schemeClr val="accent3"/>
                  </a:solidFill>
                </a:rPr>
                <a:t>10</a:t>
              </a:r>
              <a:endParaRPr lang="en-GB" sz="1600" baseline="30000" dirty="0">
                <a:solidFill>
                  <a:schemeClr val="accent3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50595" y="1937663"/>
              <a:ext cx="3463433" cy="3463433"/>
            </a:xfrm>
            <a:prstGeom prst="ellipse">
              <a:avLst/>
            </a:prstGeom>
            <a:noFill/>
            <a:ln w="184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4141" y="2623333"/>
              <a:ext cx="2527847" cy="4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DOLUTEGRAVIR</a:t>
              </a:r>
              <a:endParaRPr lang="en-GB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22794" y="1624236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65668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699902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612892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2759755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36" y="446118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4534" y="2317641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03670" y="1587207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7043" y="233966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31688" y="4447802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9115" y="3201549"/>
              <a:ext cx="3006885" cy="147012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467544" y="5366826"/>
            <a:ext cx="4896619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</a:t>
            </a:r>
            <a:r>
              <a:rPr lang="it-IT" dirty="0">
                <a:solidFill>
                  <a:schemeClr val="bg2"/>
                </a:solidFill>
              </a:rPr>
              <a:t>S </a:t>
            </a:r>
            <a:r>
              <a:rPr lang="it-IT" i="1" dirty="0">
                <a:solidFill>
                  <a:schemeClr val="bg2"/>
                </a:solidFill>
              </a:rPr>
              <a:t>et al. N Engl J Med </a:t>
            </a:r>
            <a:r>
              <a:rPr lang="it-IT" dirty="0" smtClean="0">
                <a:solidFill>
                  <a:schemeClr val="bg2"/>
                </a:solidFill>
              </a:rPr>
              <a:t>2013;369:1807–1818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Clotet </a:t>
            </a:r>
            <a:r>
              <a:rPr lang="it-IT" dirty="0">
                <a:solidFill>
                  <a:schemeClr val="bg2"/>
                </a:solidFill>
              </a:rPr>
              <a:t>B </a:t>
            </a:r>
            <a:r>
              <a:rPr lang="it-IT" i="1" dirty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2014;383:2222–223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Cahn P</a:t>
            </a:r>
            <a:r>
              <a:rPr lang="it-IT" i="1" dirty="0" smtClean="0">
                <a:solidFill>
                  <a:schemeClr val="bg2"/>
                </a:solidFill>
              </a:rPr>
              <a:t> et al. Lancet </a:t>
            </a:r>
            <a:r>
              <a:rPr lang="it-IT" dirty="0" smtClean="0">
                <a:solidFill>
                  <a:schemeClr val="bg2"/>
                </a:solidFill>
              </a:rPr>
              <a:t>2013;382:700–708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Raffi F </a:t>
            </a:r>
            <a:r>
              <a:rPr lang="it-IT" i="1" dirty="0" smtClean="0">
                <a:solidFill>
                  <a:schemeClr val="bg2"/>
                </a:solidFill>
              </a:rPr>
              <a:t>et al. Lancet Infect Dis </a:t>
            </a:r>
            <a:r>
              <a:rPr lang="it-IT" dirty="0" smtClean="0">
                <a:solidFill>
                  <a:schemeClr val="bg2"/>
                </a:solidFill>
              </a:rPr>
              <a:t>2013;13:927–935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Tivicay </a:t>
            </a:r>
            <a:r>
              <a:rPr lang="it-IT" dirty="0">
                <a:solidFill>
                  <a:schemeClr val="bg2"/>
                </a:solidFill>
              </a:rPr>
              <a:t>Summary of Product Characteristics</a:t>
            </a:r>
            <a:r>
              <a:rPr lang="it-IT" dirty="0" smtClean="0">
                <a:solidFill>
                  <a:schemeClr val="bg2"/>
                </a:solidFill>
              </a:rPr>
              <a:t>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Pappa K </a:t>
            </a:r>
            <a:r>
              <a:rPr lang="it-IT" i="1" dirty="0" smtClean="0">
                <a:solidFill>
                  <a:schemeClr val="bg2"/>
                </a:solidFill>
              </a:rPr>
              <a:t>et al. ICAAC</a:t>
            </a:r>
            <a:r>
              <a:rPr lang="it-IT" dirty="0" smtClean="0">
                <a:solidFill>
                  <a:schemeClr val="bg2"/>
                </a:solidFill>
              </a:rPr>
              <a:t> 2014. Abstract H-647a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S et al. CROI 2014. Poster 543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Molina J-M </a:t>
            </a:r>
            <a:r>
              <a:rPr lang="it-IT" i="1" dirty="0" smtClean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HIV 2015;2:e127–e136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Quercia R </a:t>
            </a:r>
            <a:r>
              <a:rPr lang="it-IT" i="1" dirty="0" smtClean="0">
                <a:solidFill>
                  <a:schemeClr val="bg2"/>
                </a:solidFill>
              </a:rPr>
              <a:t>et al. Clin Drug Investig </a:t>
            </a:r>
            <a:r>
              <a:rPr lang="it-IT" dirty="0" smtClean="0">
                <a:solidFill>
                  <a:schemeClr val="bg2"/>
                </a:solidFill>
              </a:rPr>
              <a:t>2015;35:211–219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HIV </a:t>
            </a:r>
            <a:r>
              <a:rPr lang="it-IT" dirty="0">
                <a:solidFill>
                  <a:schemeClr val="bg2"/>
                </a:solidFill>
              </a:rPr>
              <a:t>drug interactions charts. Liverpool HIV Pharmacology Group (LHPG),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University </a:t>
            </a:r>
            <a:r>
              <a:rPr lang="it-IT" dirty="0">
                <a:solidFill>
                  <a:schemeClr val="bg2"/>
                </a:solidFill>
              </a:rPr>
              <a:t>of Liverpool, UK. Available at http://www.hiv-druginteractions.org (accessed 20/02/2015)</a:t>
            </a:r>
          </a:p>
        </p:txBody>
      </p:sp>
    </p:spTree>
    <p:extLst>
      <p:ext uri="{BB962C8B-B14F-4D97-AF65-F5344CB8AC3E}">
        <p14:creationId xmlns:p14="http://schemas.microsoft.com/office/powerpoint/2010/main" val="31485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847495"/>
              </p:ext>
            </p:extLst>
          </p:nvPr>
        </p:nvGraphicFramePr>
        <p:xfrm>
          <a:off x="539751" y="1628800"/>
          <a:ext cx="8064500" cy="414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222"/>
                <a:gridCol w="2129426"/>
                <a:gridCol w="2129426"/>
                <a:gridCol w="2129426"/>
              </a:tblGrid>
              <a:tr h="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DTG</a:t>
                      </a:r>
                      <a:endParaRPr lang="en-US" sz="14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EVG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strike="noStrike" dirty="0" smtClean="0">
                          <a:solidFill>
                            <a:schemeClr val="bg2"/>
                          </a:solidFill>
                        </a:rPr>
                        <a:t>Clinical dose</a:t>
                      </a:r>
                      <a:endParaRPr lang="en-US" sz="1400" b="1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  <a:t>50 mg QD (INI-naïve),</a:t>
                      </a:r>
                      <a:b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  <a:t>50 mg BID (INI-resistant)</a:t>
                      </a:r>
                      <a:endParaRPr lang="en-US" sz="1400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400 mg BID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150 mg QD boosted</a:t>
                      </a:r>
                      <a:b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(quad pill)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strike="noStrike" baseline="0" dirty="0" smtClean="0">
                          <a:solidFill>
                            <a:schemeClr val="bg2"/>
                          </a:solidFill>
                        </a:rPr>
                        <a:t>t</a:t>
                      </a:r>
                      <a:r>
                        <a:rPr lang="en-US" sz="1400" b="1" strike="noStrike" baseline="-25000" dirty="0" smtClean="0">
                          <a:solidFill>
                            <a:schemeClr val="bg2"/>
                          </a:solidFill>
                        </a:rPr>
                        <a:t>1/2</a:t>
                      </a:r>
                      <a:endParaRPr lang="en-US" sz="1400" b="1" strike="noStrike" baseline="-2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  <a:t>~14 hours</a:t>
                      </a:r>
                      <a:endParaRPr lang="en-US" sz="1400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~9 hours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~12.9 hours (boosted)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variability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Low to moderate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Low (with boosting)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Food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effect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be taken with or without food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No food restriction, but fat content affects absorption and increases PK variability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Taken with food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Protein binding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High: 99.5–99.7%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Moderate: 83%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High: 98–99%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Metabolism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and excretion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UGT1A1 (major),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CYP3A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 (minor), renal elimination &lt;1%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UGT1A1, renal elimination ~9%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CYP3A (major), UGT1A1/3 (minor), </a:t>
                      </a:r>
                      <a:b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renal elimination 6.7%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PK/PD relationship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Yes, C</a:t>
                      </a:r>
                      <a:r>
                        <a:rPr lang="en-US" sz="1400" baseline="-25000" dirty="0" smtClean="0">
                          <a:solidFill>
                            <a:schemeClr val="bg2"/>
                          </a:solidFill>
                        </a:rPr>
                        <a:t>trough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-driven efficacy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Yes, C</a:t>
                      </a:r>
                      <a:r>
                        <a:rPr lang="en-US" sz="1400" strike="noStrike" kern="1200" baseline="-250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trough</a:t>
                      </a:r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-driven efficacy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6744" y="396955"/>
            <a:ext cx="8469752" cy="1107996"/>
          </a:xfrm>
        </p:spPr>
        <p:txBody>
          <a:bodyPr/>
          <a:lstStyle/>
          <a:p>
            <a:r>
              <a:rPr lang="en-GB" sz="2200" dirty="0" smtClean="0"/>
              <a:t>PK/PD profile OF BOOSTER-FREE DOLUTEGRAVIR-BASED REGIMENS versus </a:t>
            </a:r>
            <a:r>
              <a:rPr lang="en-GB" sz="2200" dirty="0" err="1" smtClean="0"/>
              <a:t>elvitegravir</a:t>
            </a:r>
            <a:r>
              <a:rPr lang="en-GB" sz="2200" dirty="0" smtClean="0"/>
              <a:t> and </a:t>
            </a:r>
            <a:r>
              <a:rPr lang="en-GB" sz="2200" dirty="0" err="1" smtClean="0"/>
              <a:t>raltegravir</a:t>
            </a:r>
            <a:endParaRPr lang="en-GB" sz="2200" dirty="0"/>
          </a:p>
        </p:txBody>
      </p:sp>
      <p:sp>
        <p:nvSpPr>
          <p:cNvPr id="6" name="Rectangle 5"/>
          <p:cNvSpPr/>
          <p:nvPr/>
        </p:nvSpPr>
        <p:spPr>
          <a:xfrm>
            <a:off x="2205067" y="1950098"/>
            <a:ext cx="2142999" cy="3816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2145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13" y="5982553"/>
            <a:ext cx="5039791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TIVICAY (</a:t>
            </a:r>
            <a:r>
              <a:rPr lang="en-US" dirty="0" err="1">
                <a:solidFill>
                  <a:schemeClr val="bg2"/>
                </a:solidFill>
              </a:rPr>
              <a:t>dolutegravir</a:t>
            </a:r>
            <a:r>
              <a:rPr lang="en-US" dirty="0">
                <a:solidFill>
                  <a:schemeClr val="bg2"/>
                </a:solidFill>
              </a:rPr>
              <a:t>) Summary of Product Characteristics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Min S,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Antimicrob</a:t>
            </a:r>
            <a:r>
              <a:rPr lang="en-GB" i="1" dirty="0">
                <a:solidFill>
                  <a:schemeClr val="bg2"/>
                </a:solidFill>
              </a:rPr>
              <a:t> Agents </a:t>
            </a:r>
            <a:r>
              <a:rPr lang="en-GB" i="1" dirty="0" err="1">
                <a:solidFill>
                  <a:schemeClr val="bg2"/>
                </a:solidFill>
              </a:rPr>
              <a:t>Chemother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2010; 54:254–258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da-DK" dirty="0">
                <a:solidFill>
                  <a:schemeClr val="bg2"/>
                </a:solidFill>
              </a:rPr>
              <a:t>Min S, </a:t>
            </a:r>
            <a:r>
              <a:rPr lang="da-DK" i="1" dirty="0">
                <a:solidFill>
                  <a:schemeClr val="bg2"/>
                </a:solidFill>
              </a:rPr>
              <a:t>et al. AIDS </a:t>
            </a:r>
            <a:r>
              <a:rPr lang="da-DK" dirty="0">
                <a:solidFill>
                  <a:schemeClr val="bg2"/>
                </a:solidFill>
              </a:rPr>
              <a:t>2011; 25:1737–1745</a:t>
            </a:r>
            <a:endParaRPr lang="en-GB" dirty="0">
              <a:solidFill>
                <a:schemeClr val="bg2"/>
              </a:solidFill>
            </a:endParaRPr>
          </a:p>
          <a:p>
            <a:pPr algn="l"/>
            <a:r>
              <a:rPr lang="en-GB" dirty="0">
                <a:solidFill>
                  <a:schemeClr val="bg2"/>
                </a:solidFill>
              </a:rPr>
              <a:t>ISENTRESS (</a:t>
            </a:r>
            <a:r>
              <a:rPr lang="en-GB" dirty="0" err="1">
                <a:solidFill>
                  <a:schemeClr val="bg2"/>
                </a:solidFill>
              </a:rPr>
              <a:t>raltegravir</a:t>
            </a:r>
            <a:r>
              <a:rPr lang="en-GB" dirty="0">
                <a:solidFill>
                  <a:schemeClr val="bg2"/>
                </a:solidFill>
              </a:rPr>
              <a:t>) Summary of Product Characteristics 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STRIBILD Summary of Product Characteristics </a:t>
            </a:r>
          </a:p>
          <a:p>
            <a:pPr algn="l"/>
            <a:r>
              <a:rPr lang="en-GB" dirty="0" err="1">
                <a:solidFill>
                  <a:schemeClr val="bg2"/>
                </a:solidFill>
              </a:rPr>
              <a:t>Ramanathan</a:t>
            </a:r>
            <a:r>
              <a:rPr lang="en-GB" dirty="0">
                <a:solidFill>
                  <a:schemeClr val="bg2"/>
                </a:solidFill>
              </a:rPr>
              <a:t> S,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Clin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i="1" dirty="0" err="1">
                <a:solidFill>
                  <a:schemeClr val="bg2"/>
                </a:solidFill>
              </a:rPr>
              <a:t>Pharmacokinet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2011; 50:229–244</a:t>
            </a:r>
          </a:p>
        </p:txBody>
      </p:sp>
    </p:spTree>
    <p:extLst>
      <p:ext uri="{BB962C8B-B14F-4D97-AF65-F5344CB8AC3E}">
        <p14:creationId xmlns:p14="http://schemas.microsoft.com/office/powerpoint/2010/main" val="16955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396955"/>
            <a:ext cx="8469752" cy="1107996"/>
          </a:xfrm>
        </p:spPr>
        <p:txBody>
          <a:bodyPr/>
          <a:lstStyle/>
          <a:p>
            <a:r>
              <a:rPr lang="en-GB" sz="2200" dirty="0" smtClean="0"/>
              <a:t>DOLUTEGRAVIR-BASED REGIMENS HAVE few significant interactions with commonly used medications</a:t>
            </a:r>
            <a:endParaRPr lang="en-GB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87378"/>
              </p:ext>
            </p:extLst>
          </p:nvPr>
        </p:nvGraphicFramePr>
        <p:xfrm>
          <a:off x="539750" y="1628775"/>
          <a:ext cx="5832450" cy="4311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56186"/>
                <a:gridCol w="23762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Commonly used medications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Dose adjustment required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strike="noStrike" dirty="0" smtClean="0">
                          <a:solidFill>
                            <a:schemeClr val="bg2"/>
                          </a:solidFill>
                        </a:rPr>
                        <a:t>Oral contraceptives</a:t>
                      </a:r>
                      <a:endParaRPr lang="en-US" sz="1100" b="1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strike="noStrike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strike="noStrik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strike="noStrike" baseline="0" dirty="0" smtClean="0">
                          <a:solidFill>
                            <a:schemeClr val="bg2"/>
                          </a:solidFill>
                        </a:rPr>
                        <a:t>Proton pump inhibitors</a:t>
                      </a:r>
                      <a:endParaRPr lang="en-US" sz="1100" b="1" strike="noStrike" baseline="-2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strike="noStrike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strike="noStrik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6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H</a:t>
                      </a:r>
                      <a:r>
                        <a:rPr lang="en-US" sz="1100" b="1" baseline="-25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 antagonists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 (including cimetidine, famotidine, </a:t>
                      </a:r>
                      <a:r>
                        <a:rPr lang="en-US" sz="1100" b="1" baseline="0" dirty="0" err="1" smtClean="0">
                          <a:solidFill>
                            <a:schemeClr val="bg2"/>
                          </a:solidFill>
                        </a:rPr>
                        <a:t>nizatidine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, ranitidine)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err="1" smtClean="0">
                          <a:solidFill>
                            <a:schemeClr val="bg2"/>
                          </a:solidFill>
                        </a:rPr>
                        <a:t>Rifabutin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Methadone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Hepatitis B transcriptase inhibitor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 (</a:t>
                      </a:r>
                      <a:r>
                        <a:rPr lang="en-US" sz="1100" b="1" baseline="0" dirty="0" err="1" smtClean="0">
                          <a:solidFill>
                            <a:schemeClr val="bg2"/>
                          </a:solidFill>
                        </a:rPr>
                        <a:t>adefovir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 No*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6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Hepatitis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 C protease inhibitors </a:t>
                      </a:r>
                      <a:b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en-US" sz="1100" b="1" baseline="0" dirty="0" err="1" smtClean="0">
                          <a:solidFill>
                            <a:schemeClr val="bg2"/>
                          </a:solidFill>
                        </a:rPr>
                        <a:t>telaprevir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en-US" sz="1100" b="1" baseline="0" dirty="0" err="1" smtClean="0">
                          <a:solidFill>
                            <a:schemeClr val="bg2"/>
                          </a:solidFill>
                        </a:rPr>
                        <a:t>boceprevir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Antidepressants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 No*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Statins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 No*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6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Rifampicin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Dose DTG 50 mg BID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Avoid in INI-class resistance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9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Magnesium/</a:t>
                      </a:r>
                      <a:r>
                        <a:rPr lang="en-US" sz="1100" b="1" dirty="0" err="1" smtClean="0">
                          <a:solidFill>
                            <a:schemeClr val="bg2"/>
                          </a:solidFill>
                        </a:rPr>
                        <a:t>aluminium</a:t>
                      </a: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-containing</a:t>
                      </a: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 antacids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baseline="0" dirty="0" smtClean="0">
                          <a:solidFill>
                            <a:schemeClr val="bg2"/>
                          </a:solidFill>
                        </a:rPr>
                        <a:t>Calcium and iron supplements Multivitamins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Dose DTG 2 hours before or 6 hours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</a:rPr>
                        <a:t>  after these medicines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6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EFV, NVP, and TPV/r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Dose DTG 50 mg BID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Avoid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</a:rPr>
                        <a:t> in INI-class resistance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6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ETV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</a:rPr>
                        <a:t>Must only be used in combination with ATV/r, DRV/r or LPV/r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8313" y="6003285"/>
            <a:ext cx="5543847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 smtClean="0">
                <a:solidFill>
                  <a:schemeClr val="bg2"/>
                </a:solidFill>
              </a:rPr>
              <a:t>* </a:t>
            </a:r>
            <a:r>
              <a:rPr lang="en-GB" dirty="0">
                <a:solidFill>
                  <a:schemeClr val="bg2"/>
                </a:solidFill>
              </a:rPr>
              <a:t>Based on results from other drug interaction trials, DTG is not expected to affect the pharmacokinetics of these drugs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†  DTG is </a:t>
            </a:r>
            <a:r>
              <a:rPr lang="en-US" dirty="0" err="1">
                <a:solidFill>
                  <a:schemeClr val="bg2"/>
                </a:solidFill>
              </a:rPr>
              <a:t>metabolised</a:t>
            </a:r>
            <a:r>
              <a:rPr lang="en-US" dirty="0">
                <a:solidFill>
                  <a:schemeClr val="bg2"/>
                </a:solidFill>
              </a:rPr>
              <a:t> by the UGT1A1 </a:t>
            </a:r>
            <a:r>
              <a:rPr lang="en-US" dirty="0" smtClean="0">
                <a:solidFill>
                  <a:schemeClr val="bg2"/>
                </a:solidFill>
              </a:rPr>
              <a:t>pathway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TIVICAY (</a:t>
            </a:r>
            <a:r>
              <a:rPr lang="en-US" dirty="0" err="1">
                <a:solidFill>
                  <a:schemeClr val="bg2"/>
                </a:solidFill>
              </a:rPr>
              <a:t>dolutegravir</a:t>
            </a:r>
            <a:r>
              <a:rPr lang="en-US" dirty="0">
                <a:solidFill>
                  <a:schemeClr val="bg2"/>
                </a:solidFill>
              </a:rPr>
              <a:t>) Summary of Product Characteristics</a:t>
            </a:r>
          </a:p>
          <a:p>
            <a:pPr algn="l"/>
            <a:r>
              <a:rPr lang="en-GB" dirty="0" err="1">
                <a:solidFill>
                  <a:schemeClr val="bg2"/>
                </a:solidFill>
              </a:rPr>
              <a:t>Fantauzzi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i="1" dirty="0">
                <a:solidFill>
                  <a:schemeClr val="bg2"/>
                </a:solidFill>
              </a:rPr>
              <a:t>A et al. HIV/AIDS </a:t>
            </a:r>
            <a:r>
              <a:rPr lang="en-GB" dirty="0">
                <a:solidFill>
                  <a:schemeClr val="bg2"/>
                </a:solidFill>
              </a:rPr>
              <a:t>(</a:t>
            </a:r>
            <a:r>
              <a:rPr lang="en-GB" dirty="0" err="1">
                <a:solidFill>
                  <a:schemeClr val="bg2"/>
                </a:solidFill>
              </a:rPr>
              <a:t>Auckl</a:t>
            </a:r>
            <a:r>
              <a:rPr lang="en-GB" dirty="0">
                <a:solidFill>
                  <a:schemeClr val="bg2"/>
                </a:solidFill>
              </a:rPr>
              <a:t>) 2013; </a:t>
            </a:r>
            <a:r>
              <a:rPr lang="en-GB" dirty="0" smtClean="0">
                <a:solidFill>
                  <a:schemeClr val="bg2"/>
                </a:solidFill>
              </a:rPr>
              <a:t>5:29-40</a:t>
            </a:r>
          </a:p>
          <a:p>
            <a:pPr algn="l"/>
            <a:r>
              <a:rPr lang="en-GB" dirty="0" err="1">
                <a:solidFill>
                  <a:schemeClr val="bg2"/>
                </a:solidFill>
              </a:rPr>
              <a:t>Teixeira</a:t>
            </a:r>
            <a:r>
              <a:rPr lang="en-GB" dirty="0">
                <a:solidFill>
                  <a:schemeClr val="bg2"/>
                </a:solidFill>
              </a:rPr>
              <a:t> R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Braz</a:t>
            </a:r>
            <a:r>
              <a:rPr lang="en-GB" i="1" dirty="0">
                <a:solidFill>
                  <a:schemeClr val="bg2"/>
                </a:solidFill>
              </a:rPr>
              <a:t> J Infect Dis </a:t>
            </a:r>
            <a:r>
              <a:rPr lang="en-GB" dirty="0">
                <a:solidFill>
                  <a:schemeClr val="bg2"/>
                </a:solidFill>
              </a:rPr>
              <a:t>2013;17(2):194-204</a:t>
            </a:r>
          </a:p>
          <a:p>
            <a:pPr algn="l"/>
            <a:endParaRPr lang="en-GB" dirty="0">
              <a:solidFill>
                <a:schemeClr val="bg2"/>
              </a:solidFill>
            </a:endParaRPr>
          </a:p>
          <a:p>
            <a:pPr algn="l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72200" y="1772816"/>
            <a:ext cx="2303488" cy="2831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69875" indent="-269875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100000"/>
              <a:buFontTx/>
              <a:buBlip>
                <a:blip r:embed="rId3"/>
              </a:buBlip>
              <a:defRPr lang="en-US" sz="1800" b="0" kern="1200" dirty="0" smtClean="0">
                <a:solidFill>
                  <a:srgbClr val="56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100000"/>
              <a:buFont typeface="Lucida Grande"/>
              <a:buChar char="—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–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»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GB" sz="1400" dirty="0"/>
              <a:t>DTG and </a:t>
            </a:r>
            <a:r>
              <a:rPr lang="en-GB" sz="1400" dirty="0" err="1"/>
              <a:t>dofetilide</a:t>
            </a:r>
            <a:r>
              <a:rPr lang="en-GB" sz="1400" dirty="0"/>
              <a:t>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co-administration  </a:t>
            </a:r>
            <a:r>
              <a:rPr lang="en-GB" sz="1400" dirty="0"/>
              <a:t>contraindicated due to potential life-threatening toxicity caused by high </a:t>
            </a:r>
            <a:r>
              <a:rPr lang="en-GB" sz="1400" dirty="0" err="1"/>
              <a:t>dofetilide</a:t>
            </a:r>
            <a:r>
              <a:rPr lang="en-GB" sz="1400" dirty="0"/>
              <a:t> concentration</a:t>
            </a:r>
          </a:p>
          <a:p>
            <a:pPr marL="177800" indent="-177800"/>
            <a:endParaRPr lang="en-GB" sz="1400" dirty="0"/>
          </a:p>
          <a:p>
            <a:pPr marL="177800" indent="-177800"/>
            <a:r>
              <a:rPr lang="en-GB" sz="1400" dirty="0"/>
              <a:t>DTG is not primarily metabolised via the CYP450 pathway</a:t>
            </a:r>
            <a:r>
              <a:rPr lang="en-GB" sz="1400" baseline="30000" dirty="0"/>
              <a:t>†</a:t>
            </a:r>
          </a:p>
          <a:p>
            <a:pPr marL="177800" indent="-177800"/>
            <a:endParaRPr lang="en-GB" sz="1400" dirty="0"/>
          </a:p>
          <a:p>
            <a:pPr marL="177800" indent="-177800"/>
            <a:r>
              <a:rPr lang="en-GB" sz="1400" dirty="0"/>
              <a:t>Consult </a:t>
            </a:r>
            <a:r>
              <a:rPr lang="en-GB" sz="1400" dirty="0" err="1"/>
              <a:t>SmPC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335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981731"/>
            <a:ext cx="8469752" cy="523220"/>
          </a:xfrm>
        </p:spPr>
        <p:txBody>
          <a:bodyPr>
            <a:noAutofit/>
          </a:bodyPr>
          <a:lstStyle/>
          <a:p>
            <a:r>
              <a:rPr lang="en-GB" sz="2200" dirty="0" err="1" smtClean="0"/>
              <a:t>Dolutegravir</a:t>
            </a:r>
            <a:r>
              <a:rPr lang="en-GB" sz="2200" dirty="0" smtClean="0"/>
              <a:t>-based regimens: </a:t>
            </a:r>
            <a:br>
              <a:rPr lang="en-GB" sz="2200" dirty="0" smtClean="0"/>
            </a:br>
            <a:r>
              <a:rPr lang="en-GB" sz="2200" dirty="0" smtClean="0"/>
              <a:t>booster-free with few significant interactions with commonly used medications</a:t>
            </a:r>
            <a:endParaRPr lang="en-GB" sz="2200" dirty="0"/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539751" y="1641748"/>
            <a:ext cx="80645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3"/>
                </a:solidFill>
              </a:rPr>
              <a:t>Selected </a:t>
            </a:r>
            <a:r>
              <a:rPr lang="en-GB" sz="1400" b="1" u="sng" dirty="0" smtClean="0">
                <a:solidFill>
                  <a:schemeClr val="accent3"/>
                </a:solidFill>
              </a:rPr>
              <a:t>cardiovascular drugs</a:t>
            </a:r>
            <a:r>
              <a:rPr lang="en-GB" sz="1400" b="1" dirty="0" smtClean="0">
                <a:solidFill>
                  <a:schemeClr val="accent3"/>
                </a:solidFill>
              </a:rPr>
              <a:t> </a:t>
            </a:r>
            <a:r>
              <a:rPr lang="en-GB" sz="1400" dirty="0" smtClean="0">
                <a:solidFill>
                  <a:schemeClr val="accent3"/>
                </a:solidFill>
              </a:rPr>
              <a:t>– Drug-drug interactions between ARVs and non-ARVs</a:t>
            </a:r>
            <a:endParaRPr lang="en-GB" sz="1400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474996"/>
            <a:ext cx="367163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Adapted from University of Liverpool. Drug interactions chart. </a:t>
            </a:r>
            <a:r>
              <a:rPr lang="en-GB" dirty="0" smtClean="0">
                <a:solidFill>
                  <a:schemeClr val="bg2"/>
                </a:solidFill>
              </a:rPr>
              <a:t>June </a:t>
            </a:r>
            <a:r>
              <a:rPr lang="en-GB" dirty="0">
                <a:solidFill>
                  <a:schemeClr val="bg2"/>
                </a:solidFill>
              </a:rPr>
              <a:t>2015. http://www.hiv-druginteractions.org. Accessed June, 2015.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9750" y="2133600"/>
            <a:ext cx="5472113" cy="22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3631493"/>
            <a:ext cx="2843784" cy="87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0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dirty="0" err="1" smtClean="0"/>
              <a:t>Dolutegravir</a:t>
            </a:r>
            <a:r>
              <a:rPr lang="en-GB" sz="2200" dirty="0" smtClean="0"/>
              <a:t>-based regimens: </a:t>
            </a:r>
            <a:br>
              <a:rPr lang="en-GB" sz="2200" dirty="0" smtClean="0"/>
            </a:br>
            <a:r>
              <a:rPr lang="en-GB" sz="2200" dirty="0" smtClean="0"/>
              <a:t>booster-free with few significant interactions with commonly used medications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68313" y="6474996"/>
            <a:ext cx="367163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Adapted from University of Liverpool. Drug interactions chart. </a:t>
            </a:r>
            <a:r>
              <a:rPr lang="en-GB" dirty="0" smtClean="0">
                <a:solidFill>
                  <a:schemeClr val="bg2"/>
                </a:solidFill>
              </a:rPr>
              <a:t>June </a:t>
            </a:r>
            <a:r>
              <a:rPr lang="en-GB" dirty="0">
                <a:solidFill>
                  <a:schemeClr val="bg2"/>
                </a:solidFill>
              </a:rPr>
              <a:t>2015. http://www.hiv-druginteractions.org. Accessed June, 2015.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9750" y="2133600"/>
            <a:ext cx="5487060" cy="273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27575" y="4038189"/>
            <a:ext cx="2837699" cy="87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539751" y="1641748"/>
            <a:ext cx="80645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3"/>
                </a:solidFill>
              </a:rPr>
              <a:t>Selected </a:t>
            </a:r>
            <a:r>
              <a:rPr lang="en-GB" sz="1400" b="1" u="sng" dirty="0">
                <a:solidFill>
                  <a:schemeClr val="accent3"/>
                </a:solidFill>
              </a:rPr>
              <a:t>CNS </a:t>
            </a:r>
            <a:r>
              <a:rPr lang="en-GB" sz="1400" b="1" u="sng" dirty="0" smtClean="0">
                <a:solidFill>
                  <a:schemeClr val="accent3"/>
                </a:solidFill>
              </a:rPr>
              <a:t>drugs</a:t>
            </a:r>
            <a:r>
              <a:rPr lang="en-GB" sz="1400" b="1" dirty="0" smtClean="0">
                <a:solidFill>
                  <a:schemeClr val="accent3"/>
                </a:solidFill>
              </a:rPr>
              <a:t> </a:t>
            </a:r>
            <a:r>
              <a:rPr lang="en-GB" sz="1400" dirty="0" smtClean="0">
                <a:solidFill>
                  <a:schemeClr val="accent3"/>
                </a:solidFill>
              </a:rPr>
              <a:t>– Drug-drug interactions between ARVs and non-ARVs</a:t>
            </a:r>
            <a:endParaRPr lang="en-GB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titled-1a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1677753"/>
            <a:ext cx="8100000" cy="4229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981731"/>
            <a:ext cx="8577256" cy="523220"/>
          </a:xfrm>
        </p:spPr>
        <p:txBody>
          <a:bodyPr/>
          <a:lstStyle/>
          <a:p>
            <a:r>
              <a:rPr lang="en-GB" dirty="0" smtClean="0"/>
              <a:t>Key factors in treating older patients with HIV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597352"/>
            <a:ext cx="218521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Greene M </a:t>
            </a:r>
            <a:r>
              <a:rPr lang="en-GB" i="1" dirty="0">
                <a:solidFill>
                  <a:schemeClr val="bg2"/>
                </a:solidFill>
              </a:rPr>
              <a:t>et al. JAMA </a:t>
            </a:r>
            <a:r>
              <a:rPr lang="en-GB" dirty="0">
                <a:solidFill>
                  <a:schemeClr val="bg2"/>
                </a:solidFill>
              </a:rPr>
              <a:t>2013;309:1397-1405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13" y="2351201"/>
            <a:ext cx="4103687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Management of </a:t>
            </a:r>
            <a:r>
              <a:rPr lang="en-GB" sz="2000" dirty="0" smtClean="0">
                <a:solidFill>
                  <a:schemeClr val="bg1"/>
                </a:solidFill>
              </a:rPr>
              <a:t/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co-morbidities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8313" y="4365104"/>
            <a:ext cx="4122008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Health maintenance and </a:t>
            </a:r>
            <a:br>
              <a:rPr lang="en-GB" dirty="0"/>
            </a:br>
            <a:r>
              <a:rPr lang="en-GB" dirty="0"/>
              <a:t>prevention of </a:t>
            </a:r>
            <a:br>
              <a:rPr lang="en-GB" dirty="0"/>
            </a:br>
            <a:r>
              <a:rPr lang="en-GB" dirty="0"/>
              <a:t>modifiable risk factors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99" y="4518992"/>
            <a:ext cx="4103687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Risk for polypharmacy and </a:t>
            </a:r>
            <a:br>
              <a:rPr lang="en-GB" dirty="0"/>
            </a:br>
            <a:r>
              <a:rPr lang="en-GB" dirty="0"/>
              <a:t>drug-drug interactions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197313"/>
            <a:ext cx="4103687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HIV patients may be </a:t>
            </a:r>
            <a:br>
              <a:rPr lang="en-GB" dirty="0"/>
            </a:br>
            <a:r>
              <a:rPr lang="en-GB" dirty="0"/>
              <a:t>at greater risk of the </a:t>
            </a:r>
            <a:br>
              <a:rPr lang="en-GB" dirty="0"/>
            </a:br>
            <a:r>
              <a:rPr lang="en-GB" dirty="0"/>
              <a:t>diseases of ageing</a:t>
            </a:r>
          </a:p>
        </p:txBody>
      </p:sp>
    </p:spTree>
    <p:extLst>
      <p:ext uri="{BB962C8B-B14F-4D97-AF65-F5344CB8AC3E}">
        <p14:creationId xmlns:p14="http://schemas.microsoft.com/office/powerpoint/2010/main" val="28963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981731"/>
            <a:ext cx="8469752" cy="523220"/>
          </a:xfrm>
        </p:spPr>
        <p:txBody>
          <a:bodyPr>
            <a:noAutofit/>
          </a:bodyPr>
          <a:lstStyle/>
          <a:p>
            <a:r>
              <a:rPr lang="en-GB" sz="2200" dirty="0" err="1" smtClean="0"/>
              <a:t>Dolutegravir</a:t>
            </a:r>
            <a:r>
              <a:rPr lang="en-GB" sz="2200" dirty="0" smtClean="0"/>
              <a:t>-based regimens: </a:t>
            </a:r>
            <a:br>
              <a:rPr lang="en-GB" sz="2200" dirty="0" smtClean="0"/>
            </a:br>
            <a:r>
              <a:rPr lang="en-GB" sz="2200" dirty="0" smtClean="0"/>
              <a:t>booster-free with few significant interactions with commonly used medications</a:t>
            </a:r>
            <a:endParaRPr lang="en-GB" sz="2200" dirty="0"/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539751" y="1641748"/>
            <a:ext cx="80645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3"/>
                </a:solidFill>
              </a:rPr>
              <a:t>Selected </a:t>
            </a:r>
            <a:r>
              <a:rPr lang="en-GB" sz="1400" b="1" u="sng" dirty="0">
                <a:solidFill>
                  <a:schemeClr val="accent3"/>
                </a:solidFill>
              </a:rPr>
              <a:t>anti-infective </a:t>
            </a:r>
            <a:r>
              <a:rPr lang="en-GB" sz="1400" b="1" u="sng" dirty="0" smtClean="0">
                <a:solidFill>
                  <a:schemeClr val="accent3"/>
                </a:solidFill>
              </a:rPr>
              <a:t>drugs</a:t>
            </a:r>
            <a:r>
              <a:rPr lang="en-GB" sz="1400" b="1" dirty="0" smtClean="0">
                <a:solidFill>
                  <a:schemeClr val="accent3"/>
                </a:solidFill>
              </a:rPr>
              <a:t> </a:t>
            </a:r>
            <a:r>
              <a:rPr lang="en-GB" sz="1400" dirty="0" smtClean="0">
                <a:solidFill>
                  <a:schemeClr val="accent3"/>
                </a:solidFill>
              </a:rPr>
              <a:t>– Drug-drug interactions between ARVs and non-ARVs</a:t>
            </a:r>
            <a:endParaRPr lang="en-GB" sz="1400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5859443"/>
            <a:ext cx="3671639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baseline="30000" dirty="0">
                <a:solidFill>
                  <a:schemeClr val="bg2"/>
                </a:solidFill>
              </a:rPr>
              <a:t>a</a:t>
            </a:r>
            <a:r>
              <a:rPr lang="en-GB" dirty="0">
                <a:solidFill>
                  <a:schemeClr val="bg2"/>
                </a:solidFill>
              </a:rPr>
              <a:t> According to the </a:t>
            </a:r>
            <a:r>
              <a:rPr lang="en-GB" dirty="0" err="1">
                <a:solidFill>
                  <a:schemeClr val="bg2"/>
                </a:solidFill>
              </a:rPr>
              <a:t>Prezista</a:t>
            </a:r>
            <a:r>
              <a:rPr lang="en-GB" baseline="30000" dirty="0">
                <a:solidFill>
                  <a:schemeClr val="bg2"/>
                </a:solidFill>
              </a:rPr>
              <a:t>®</a:t>
            </a:r>
            <a:r>
              <a:rPr lang="en-GB" dirty="0">
                <a:solidFill>
                  <a:schemeClr val="bg2"/>
                </a:solidFill>
              </a:rPr>
              <a:t> Summary of Product Characteristics, caution is warranted and clinical monitoring is recommended when co-administering </a:t>
            </a:r>
            <a:r>
              <a:rPr lang="en-GB" dirty="0" err="1">
                <a:solidFill>
                  <a:schemeClr val="bg2"/>
                </a:solidFill>
              </a:rPr>
              <a:t>darunavir</a:t>
            </a:r>
            <a:r>
              <a:rPr lang="en-GB" dirty="0">
                <a:solidFill>
                  <a:schemeClr val="bg2"/>
                </a:solidFill>
              </a:rPr>
              <a:t>/r and </a:t>
            </a:r>
            <a:r>
              <a:rPr lang="en-GB" dirty="0" smtClean="0">
                <a:solidFill>
                  <a:schemeClr val="bg2"/>
                </a:solidFill>
              </a:rPr>
              <a:t>fluconazole.</a:t>
            </a:r>
            <a:r>
              <a:rPr lang="en-GB" baseline="30000" dirty="0" smtClean="0">
                <a:solidFill>
                  <a:schemeClr val="bg2"/>
                </a:solidFill>
              </a:rPr>
              <a:t>2</a:t>
            </a:r>
            <a:endParaRPr lang="en-GB" dirty="0" smtClean="0">
              <a:solidFill>
                <a:schemeClr val="bg2"/>
              </a:solidFill>
            </a:endParaRP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1. Adapted </a:t>
            </a:r>
            <a:r>
              <a:rPr lang="en-GB" dirty="0">
                <a:solidFill>
                  <a:schemeClr val="bg2"/>
                </a:solidFill>
              </a:rPr>
              <a:t>from University of Liverpool. Drug interactions chart. </a:t>
            </a:r>
            <a:r>
              <a:rPr lang="en-GB" dirty="0" smtClean="0">
                <a:solidFill>
                  <a:schemeClr val="bg2"/>
                </a:solidFill>
              </a:rPr>
              <a:t>June </a:t>
            </a:r>
            <a:r>
              <a:rPr lang="en-GB" dirty="0">
                <a:solidFill>
                  <a:schemeClr val="bg2"/>
                </a:solidFill>
              </a:rPr>
              <a:t>2015. http://www.hiv-druginteractions.org. Accessed June, 2015</a:t>
            </a:r>
            <a:r>
              <a:rPr lang="en-GB" dirty="0" smtClean="0">
                <a:solidFill>
                  <a:schemeClr val="bg2"/>
                </a:solidFill>
              </a:rPr>
              <a:t>.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2. </a:t>
            </a:r>
            <a:r>
              <a:rPr lang="en-GB" dirty="0" err="1">
                <a:solidFill>
                  <a:schemeClr val="bg2"/>
                </a:solidFill>
              </a:rPr>
              <a:t>Prezista</a:t>
            </a:r>
            <a:r>
              <a:rPr lang="en-GB" dirty="0">
                <a:solidFill>
                  <a:schemeClr val="bg2"/>
                </a:solidFill>
              </a:rPr>
              <a:t>® Summary of Product Characteristics. November 2014 </a:t>
            </a: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 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2873688"/>
            <a:ext cx="2843784" cy="87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926" y="2133600"/>
            <a:ext cx="5452937" cy="151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66744" y="396955"/>
            <a:ext cx="7913430" cy="1107996"/>
          </a:xfrm>
        </p:spPr>
        <p:txBody>
          <a:bodyPr/>
          <a:lstStyle/>
          <a:p>
            <a:r>
              <a:rPr lang="en-GB" sz="2200" dirty="0" err="1" smtClean="0"/>
              <a:t>Dolutegravir</a:t>
            </a:r>
            <a:r>
              <a:rPr lang="en-GB" sz="2200" dirty="0" smtClean="0"/>
              <a:t>-based regimens: </a:t>
            </a:r>
            <a:br>
              <a:rPr lang="en-GB" sz="2200" dirty="0" smtClean="0"/>
            </a:br>
            <a:r>
              <a:rPr lang="en-GB" sz="2200" dirty="0" smtClean="0"/>
              <a:t>booster-free with few significant interactions with commonly used medications</a:t>
            </a:r>
            <a:endParaRPr lang="en-GB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9750" y="2133600"/>
            <a:ext cx="5472114" cy="171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313" y="6474996"/>
            <a:ext cx="367163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Adapted from University of Liverpool. Drug interactions chart. </a:t>
            </a:r>
            <a:r>
              <a:rPr lang="en-GB" dirty="0" smtClean="0">
                <a:solidFill>
                  <a:schemeClr val="bg2"/>
                </a:solidFill>
              </a:rPr>
              <a:t>June </a:t>
            </a:r>
            <a:r>
              <a:rPr lang="en-GB" dirty="0">
                <a:solidFill>
                  <a:schemeClr val="bg2"/>
                </a:solidFill>
              </a:rPr>
              <a:t>2015. http://www.hiv-druginteractions.org. Accessed June, 2015.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3050298"/>
            <a:ext cx="2843784" cy="87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539751" y="1641748"/>
            <a:ext cx="80645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3"/>
                </a:solidFill>
              </a:rPr>
              <a:t>Selected </a:t>
            </a:r>
            <a:r>
              <a:rPr lang="en-GB" sz="1400" b="1" u="sng" dirty="0" smtClean="0">
                <a:solidFill>
                  <a:schemeClr val="accent3"/>
                </a:solidFill>
              </a:rPr>
              <a:t>HCV drugs</a:t>
            </a:r>
            <a:r>
              <a:rPr lang="en-GB" sz="1400" b="1" dirty="0" smtClean="0">
                <a:solidFill>
                  <a:schemeClr val="accent3"/>
                </a:solidFill>
              </a:rPr>
              <a:t> </a:t>
            </a:r>
            <a:r>
              <a:rPr lang="en-GB" sz="1400" dirty="0" smtClean="0">
                <a:solidFill>
                  <a:schemeClr val="accent3"/>
                </a:solidFill>
              </a:rPr>
              <a:t>– Drug-drug interactions between ARVs and non-ARVs</a:t>
            </a:r>
            <a:endParaRPr lang="en-GB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6744" y="396955"/>
            <a:ext cx="7913430" cy="1107996"/>
          </a:xfrm>
        </p:spPr>
        <p:txBody>
          <a:bodyPr/>
          <a:lstStyle/>
          <a:p>
            <a:r>
              <a:rPr lang="en-GB" sz="2200" dirty="0" err="1" smtClean="0"/>
              <a:t>Dolutegravir</a:t>
            </a:r>
            <a:r>
              <a:rPr lang="en-GB" sz="2200" dirty="0" smtClean="0"/>
              <a:t>-based regimens: </a:t>
            </a:r>
            <a:br>
              <a:rPr lang="en-GB" sz="2200" dirty="0" smtClean="0"/>
            </a:br>
            <a:r>
              <a:rPr lang="en-GB" sz="2200" dirty="0" smtClean="0"/>
              <a:t>booster-free with few significant interactions with commonly used medications</a:t>
            </a:r>
            <a:endParaRPr lang="en-GB"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9486" y="2132857"/>
            <a:ext cx="5462674" cy="304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4365104"/>
            <a:ext cx="2843784" cy="87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8313" y="5589240"/>
            <a:ext cx="4823767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90488" indent="-90488" algn="l"/>
            <a:r>
              <a:rPr lang="en-GB" dirty="0" smtClean="0">
                <a:solidFill>
                  <a:schemeClr val="bg2"/>
                </a:solidFill>
              </a:rPr>
              <a:t>b </a:t>
            </a:r>
            <a:r>
              <a:rPr lang="en-GB" dirty="0">
                <a:solidFill>
                  <a:schemeClr val="bg2"/>
                </a:solidFill>
              </a:rPr>
              <a:t>Ergot derivative interactions may vary with individual products and should be individually checked before prescribing.</a:t>
            </a:r>
          </a:p>
          <a:p>
            <a:pPr marL="90488" indent="-90488" algn="l"/>
            <a:r>
              <a:rPr lang="en-GB" dirty="0">
                <a:solidFill>
                  <a:schemeClr val="bg2"/>
                </a:solidFill>
              </a:rPr>
              <a:t>c According to the </a:t>
            </a:r>
            <a:r>
              <a:rPr lang="en-GB" dirty="0" err="1">
                <a:solidFill>
                  <a:schemeClr val="bg2"/>
                </a:solidFill>
              </a:rPr>
              <a:t>Intelence</a:t>
            </a:r>
            <a:r>
              <a:rPr lang="en-GB" dirty="0">
                <a:solidFill>
                  <a:schemeClr val="bg2"/>
                </a:solidFill>
              </a:rPr>
              <a:t>® Summary of Product Characteristics, no changes in methadone dosage were required based on clinical status during or after the period of </a:t>
            </a:r>
            <a:r>
              <a:rPr lang="en-GB" dirty="0" err="1">
                <a:solidFill>
                  <a:schemeClr val="bg2"/>
                </a:solidFill>
              </a:rPr>
              <a:t>etravirine</a:t>
            </a:r>
            <a:r>
              <a:rPr lang="en-GB" dirty="0">
                <a:solidFill>
                  <a:schemeClr val="bg2"/>
                </a:solidFill>
              </a:rPr>
              <a:t> co-administration.2</a:t>
            </a:r>
          </a:p>
          <a:p>
            <a:pPr marL="90488" indent="-90488" algn="l"/>
            <a:r>
              <a:rPr lang="en-GB" dirty="0">
                <a:solidFill>
                  <a:schemeClr val="bg2"/>
                </a:solidFill>
              </a:rPr>
              <a:t>§ Metformin concentrations may be increased by </a:t>
            </a:r>
            <a:r>
              <a:rPr lang="en-GB" dirty="0" err="1">
                <a:solidFill>
                  <a:schemeClr val="bg2"/>
                </a:solidFill>
              </a:rPr>
              <a:t>dolutegravir</a:t>
            </a:r>
            <a:r>
              <a:rPr lang="en-GB" dirty="0">
                <a:solidFill>
                  <a:schemeClr val="bg2"/>
                </a:solidFill>
              </a:rPr>
              <a:t>. Patients should be monitored during therapy and a dose adjustment of metformin may be required. </a:t>
            </a:r>
            <a:endParaRPr lang="en-GB" dirty="0" smtClean="0">
              <a:solidFill>
                <a:schemeClr val="bg2"/>
              </a:solidFill>
            </a:endParaRPr>
          </a:p>
          <a:p>
            <a:pPr marL="93663" indent="-93663" algn="l">
              <a:buAutoNum type="arabicPeriod"/>
            </a:pPr>
            <a:r>
              <a:rPr lang="en-GB" dirty="0" smtClean="0">
                <a:solidFill>
                  <a:schemeClr val="bg2"/>
                </a:solidFill>
              </a:rPr>
              <a:t> Adapted </a:t>
            </a:r>
            <a:r>
              <a:rPr lang="en-GB" dirty="0">
                <a:solidFill>
                  <a:schemeClr val="bg2"/>
                </a:solidFill>
              </a:rPr>
              <a:t>from University of Liverpool. Drug interactions chart. June 2015.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http://www.hiv-druginteractions.org. Accessed June, 2015.</a:t>
            </a:r>
          </a:p>
          <a:p>
            <a:pPr marL="93663" indent="-93663" algn="l">
              <a:buFontTx/>
              <a:buAutoNum type="arabicPeriod"/>
            </a:pP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Intelence</a:t>
            </a:r>
            <a:r>
              <a:rPr lang="en-GB" baseline="30000" dirty="0">
                <a:solidFill>
                  <a:schemeClr val="bg2"/>
                </a:solidFill>
              </a:rPr>
              <a:t>®</a:t>
            </a:r>
            <a:r>
              <a:rPr lang="en-GB" dirty="0">
                <a:solidFill>
                  <a:schemeClr val="bg2"/>
                </a:solidFill>
              </a:rPr>
              <a:t> Summary of Product Characteristics. November 2014  </a:t>
            </a:r>
          </a:p>
          <a:p>
            <a:pPr marL="90488" indent="-90488" algn="l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539751" y="1641748"/>
            <a:ext cx="80645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3"/>
                </a:solidFill>
              </a:rPr>
              <a:t>Selected </a:t>
            </a:r>
            <a:r>
              <a:rPr lang="en-GB" sz="1400" b="1" u="sng" dirty="0">
                <a:solidFill>
                  <a:schemeClr val="accent3"/>
                </a:solidFill>
              </a:rPr>
              <a:t>m</a:t>
            </a:r>
            <a:r>
              <a:rPr lang="en-GB" sz="1400" b="1" u="sng" dirty="0" smtClean="0">
                <a:solidFill>
                  <a:schemeClr val="accent3"/>
                </a:solidFill>
              </a:rPr>
              <a:t>iscellaneous drugs</a:t>
            </a:r>
            <a:r>
              <a:rPr lang="en-GB" sz="1400" b="1" dirty="0" smtClean="0">
                <a:solidFill>
                  <a:schemeClr val="accent3"/>
                </a:solidFill>
              </a:rPr>
              <a:t> </a:t>
            </a:r>
            <a:r>
              <a:rPr lang="en-GB" sz="1400" dirty="0" smtClean="0">
                <a:solidFill>
                  <a:schemeClr val="accent3"/>
                </a:solidFill>
              </a:rPr>
              <a:t>– Drug-drug interactions between ARVs and non-ARVs</a:t>
            </a:r>
            <a:endParaRPr lang="en-GB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975" y="5373217"/>
            <a:ext cx="2232339" cy="70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6744" y="396955"/>
            <a:ext cx="7913430" cy="1107996"/>
          </a:xfrm>
        </p:spPr>
        <p:txBody>
          <a:bodyPr/>
          <a:lstStyle/>
          <a:p>
            <a:r>
              <a:rPr lang="en-GB" sz="2200" dirty="0" err="1" smtClean="0"/>
              <a:t>Dolutegravir</a:t>
            </a:r>
            <a:r>
              <a:rPr lang="en-GB" sz="2200" dirty="0" smtClean="0"/>
              <a:t>-based regimens: </a:t>
            </a:r>
            <a:br>
              <a:rPr lang="en-GB" sz="2200" dirty="0" smtClean="0"/>
            </a:br>
            <a:r>
              <a:rPr lang="en-GB" sz="2200" dirty="0" smtClean="0"/>
              <a:t>booster-free with few significant interactions with commonly used medications</a:t>
            </a:r>
            <a:endParaRPr lang="en-GB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49" y="2133600"/>
            <a:ext cx="3816225" cy="395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8313" y="6105664"/>
            <a:ext cx="676798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 smtClean="0">
                <a:solidFill>
                  <a:schemeClr val="bg2"/>
                </a:solidFill>
              </a:rPr>
              <a:t>c. According </a:t>
            </a:r>
            <a:r>
              <a:rPr lang="en-GB" dirty="0">
                <a:solidFill>
                  <a:schemeClr val="bg2"/>
                </a:solidFill>
              </a:rPr>
              <a:t>to the </a:t>
            </a:r>
            <a:r>
              <a:rPr lang="en-GB" dirty="0" err="1">
                <a:solidFill>
                  <a:schemeClr val="bg2"/>
                </a:solidFill>
              </a:rPr>
              <a:t>Intelence</a:t>
            </a:r>
            <a:r>
              <a:rPr lang="en-GB" dirty="0">
                <a:solidFill>
                  <a:schemeClr val="bg2"/>
                </a:solidFill>
              </a:rPr>
              <a:t>® Summary of Product Characteristics, no changes in methadone dosage were </a:t>
            </a:r>
            <a:endParaRPr lang="en-GB" dirty="0" smtClean="0">
              <a:solidFill>
                <a:schemeClr val="bg2"/>
              </a:solidFill>
            </a:endParaRP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required </a:t>
            </a:r>
            <a:r>
              <a:rPr lang="en-GB" dirty="0">
                <a:solidFill>
                  <a:schemeClr val="bg2"/>
                </a:solidFill>
              </a:rPr>
              <a:t>based on clinical status during or after the period of </a:t>
            </a:r>
            <a:r>
              <a:rPr lang="en-GB" dirty="0" err="1">
                <a:solidFill>
                  <a:schemeClr val="bg2"/>
                </a:solidFill>
              </a:rPr>
              <a:t>etravirine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smtClean="0">
                <a:solidFill>
                  <a:schemeClr val="bg2"/>
                </a:solidFill>
              </a:rPr>
              <a:t>co-administration.</a:t>
            </a:r>
            <a:r>
              <a:rPr lang="en-GB" baseline="30000" dirty="0" smtClean="0">
                <a:solidFill>
                  <a:schemeClr val="bg2"/>
                </a:solidFill>
              </a:rPr>
              <a:t>2</a:t>
            </a:r>
            <a:endParaRPr lang="en-GB" dirty="0" smtClean="0">
              <a:solidFill>
                <a:schemeClr val="bg2"/>
              </a:solidFill>
            </a:endParaRPr>
          </a:p>
          <a:p>
            <a:pPr marL="93663" indent="-93663" algn="l">
              <a:buAutoNum type="arabicPeriod"/>
            </a:pPr>
            <a:r>
              <a:rPr lang="en-GB" dirty="0" smtClean="0">
                <a:solidFill>
                  <a:schemeClr val="bg2"/>
                </a:solidFill>
              </a:rPr>
              <a:t> Adapted </a:t>
            </a:r>
            <a:r>
              <a:rPr lang="en-GB" dirty="0">
                <a:solidFill>
                  <a:schemeClr val="bg2"/>
                </a:solidFill>
              </a:rPr>
              <a:t>from University of Liverpool. Drug interactions chart. </a:t>
            </a:r>
            <a:r>
              <a:rPr lang="en-GB" dirty="0" smtClean="0">
                <a:solidFill>
                  <a:schemeClr val="bg2"/>
                </a:solidFill>
              </a:rPr>
              <a:t>June </a:t>
            </a:r>
            <a:r>
              <a:rPr lang="en-GB" dirty="0">
                <a:solidFill>
                  <a:schemeClr val="bg2"/>
                </a:solidFill>
              </a:rPr>
              <a:t>2015. </a:t>
            </a: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>http</a:t>
            </a:r>
            <a:r>
              <a:rPr lang="en-GB" dirty="0">
                <a:solidFill>
                  <a:schemeClr val="bg2"/>
                </a:solidFill>
              </a:rPr>
              <a:t>://www.hiv-druginteractions.org. Accessed June, 2015.</a:t>
            </a: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2. </a:t>
            </a:r>
            <a:r>
              <a:rPr lang="en-GB" dirty="0" err="1" smtClean="0">
                <a:solidFill>
                  <a:schemeClr val="bg2"/>
                </a:solidFill>
              </a:rPr>
              <a:t>Intelence</a:t>
            </a:r>
            <a:r>
              <a:rPr lang="en-GB" dirty="0">
                <a:solidFill>
                  <a:schemeClr val="bg2"/>
                </a:solidFill>
              </a:rPr>
              <a:t>® Summary of Product Characteristics. November 2014  </a:t>
            </a: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539751" y="1641748"/>
            <a:ext cx="80645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3"/>
                </a:solidFill>
              </a:rPr>
              <a:t>Selected </a:t>
            </a:r>
            <a:r>
              <a:rPr lang="en-GB" sz="1400" b="1" u="sng" dirty="0">
                <a:solidFill>
                  <a:schemeClr val="accent3"/>
                </a:solidFill>
              </a:rPr>
              <a:t>recreational </a:t>
            </a:r>
            <a:r>
              <a:rPr lang="en-GB" sz="1400" b="1" u="sng" dirty="0" smtClean="0">
                <a:solidFill>
                  <a:schemeClr val="accent3"/>
                </a:solidFill>
              </a:rPr>
              <a:t>drugs</a:t>
            </a:r>
            <a:r>
              <a:rPr lang="en-GB" sz="1400" b="1" dirty="0" smtClean="0">
                <a:solidFill>
                  <a:schemeClr val="accent3"/>
                </a:solidFill>
              </a:rPr>
              <a:t> </a:t>
            </a:r>
            <a:r>
              <a:rPr lang="en-GB" sz="1400" dirty="0" smtClean="0">
                <a:solidFill>
                  <a:schemeClr val="accent3"/>
                </a:solidFill>
              </a:rPr>
              <a:t>– Drug-drug interactions between ARVs and non-ARVs</a:t>
            </a:r>
            <a:endParaRPr lang="en-GB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673954"/>
            <a:ext cx="7913430" cy="830997"/>
          </a:xfrm>
        </p:spPr>
        <p:txBody>
          <a:bodyPr/>
          <a:lstStyle/>
          <a:p>
            <a:r>
              <a:rPr lang="en-GB" sz="2400" dirty="0" smtClean="0"/>
              <a:t>Key characteristics of </a:t>
            </a:r>
            <a:br>
              <a:rPr lang="en-GB" sz="2400" dirty="0" smtClean="0"/>
            </a:br>
            <a:r>
              <a:rPr lang="en-GB" sz="2400" dirty="0" smtClean="0"/>
              <a:t>DOLUTEGRAVIR-BASED REGIMENS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0257" y="1545661"/>
            <a:ext cx="7872183" cy="3845757"/>
            <a:chOff x="-429967" y="938649"/>
            <a:chExt cx="9548411" cy="4664637"/>
          </a:xfrm>
        </p:grpSpPr>
        <p:sp>
          <p:nvSpPr>
            <p:cNvPr id="66" name="TextBox 65"/>
            <p:cNvSpPr txBox="1"/>
            <p:nvPr/>
          </p:nvSpPr>
          <p:spPr>
            <a:xfrm>
              <a:off x="6665168" y="2387566"/>
              <a:ext cx="2453276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2"/>
                  </a:solidFill>
                </a:rPr>
                <a:t>Favourable tolerability profile</a:t>
              </a:r>
              <a:r>
                <a:rPr lang="en-GB" sz="1600" baseline="30000" dirty="0">
                  <a:solidFill>
                    <a:schemeClr val="bg2"/>
                  </a:solidFill>
                </a:rPr>
                <a:t>7–9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05649" y="4575529"/>
              <a:ext cx="2125612" cy="9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2"/>
                  </a:solidFill>
                </a:rPr>
                <a:t>High </a:t>
              </a:r>
              <a:r>
                <a:rPr lang="en-GB" sz="1600" dirty="0">
                  <a:solidFill>
                    <a:schemeClr val="bg2"/>
                  </a:solidFill>
                </a:rPr>
                <a:t>barrier to resistance</a:t>
              </a:r>
              <a:r>
                <a:rPr lang="en-GB" sz="1600" baseline="30000" dirty="0">
                  <a:solidFill>
                    <a:schemeClr val="bg2"/>
                  </a:solidFill>
                </a:rPr>
                <a:t>4–8</a:t>
              </a:r>
            </a:p>
            <a:p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0593" y="938649"/>
              <a:ext cx="3463435" cy="70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2"/>
                  </a:solidFill>
                </a:rPr>
                <a:t>Superior efficacy in 3 out of 4 comparative studies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1–4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62441" y="2363099"/>
              <a:ext cx="2642473" cy="709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accent3"/>
                  </a:solidFill>
                </a:rPr>
                <a:t>Convenience beyond once-daily dosing</a:t>
              </a:r>
              <a:r>
                <a:rPr lang="en-GB" sz="1600" baseline="30000" dirty="0">
                  <a:solidFill>
                    <a:schemeClr val="accent3"/>
                  </a:solidFill>
                </a:rPr>
                <a:t>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29967" y="4595344"/>
              <a:ext cx="3158235" cy="100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solidFill>
                    <a:schemeClr val="bg2"/>
                  </a:solidFill>
                </a:rPr>
                <a:t>Booster-free - few clinically significant drug interactions</a:t>
              </a:r>
              <a:r>
                <a:rPr lang="en-GB" sz="1600" baseline="30000" dirty="0" smtClean="0">
                  <a:solidFill>
                    <a:schemeClr val="bg2"/>
                  </a:solidFill>
                </a:rPr>
                <a:t>10</a:t>
              </a:r>
              <a:endParaRPr lang="en-GB" sz="1600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850595" y="1937663"/>
              <a:ext cx="3463433" cy="3463433"/>
            </a:xfrm>
            <a:prstGeom prst="ellipse">
              <a:avLst/>
            </a:prstGeom>
            <a:noFill/>
            <a:ln w="184150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4141" y="2623333"/>
              <a:ext cx="2527847" cy="4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DOLUTEGRAVIR</a:t>
              </a:r>
              <a:endParaRPr lang="en-GB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22794" y="1624236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65668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699902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612892" y="2341688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2759755" y="4451842"/>
              <a:ext cx="765401" cy="7654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36" y="4461188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4534" y="2317641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03670" y="1587207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7043" y="2339668"/>
              <a:ext cx="762567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31688" y="4447802"/>
              <a:ext cx="628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chemeClr val="bg1"/>
                  </a:solidFill>
                  <a:latin typeface="Wingdings" panose="05000000000000000000" pitchFamily="2" charset="2"/>
                </a:rPr>
                <a:t>ü</a:t>
              </a:r>
              <a:endParaRPr lang="en-GB" sz="4400" b="1" dirty="0">
                <a:solidFill>
                  <a:schemeClr val="bg1"/>
                </a:solidFill>
                <a:latin typeface="Wingdings" panose="05000000000000000000" pitchFamily="2" charset="2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9115" y="3201549"/>
              <a:ext cx="3006885" cy="147012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467544" y="5366826"/>
            <a:ext cx="4896619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marL="177800" indent="-177800" algn="l"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</a:t>
            </a:r>
            <a:r>
              <a:rPr lang="it-IT" dirty="0">
                <a:solidFill>
                  <a:schemeClr val="bg2"/>
                </a:solidFill>
              </a:rPr>
              <a:t>S </a:t>
            </a:r>
            <a:r>
              <a:rPr lang="it-IT" i="1" dirty="0">
                <a:solidFill>
                  <a:schemeClr val="bg2"/>
                </a:solidFill>
              </a:rPr>
              <a:t>et al. N Engl J Med </a:t>
            </a:r>
            <a:r>
              <a:rPr lang="it-IT" dirty="0">
                <a:solidFill>
                  <a:schemeClr val="bg2"/>
                </a:solidFill>
              </a:rPr>
              <a:t>2013;369:1807–1818;  </a:t>
            </a:r>
            <a:endParaRPr lang="it-IT" dirty="0" smtClean="0">
              <a:solidFill>
                <a:schemeClr val="bg2"/>
              </a:solidFill>
            </a:endParaRP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Clotet </a:t>
            </a:r>
            <a:r>
              <a:rPr lang="it-IT" dirty="0">
                <a:solidFill>
                  <a:schemeClr val="bg2"/>
                </a:solidFill>
              </a:rPr>
              <a:t>B </a:t>
            </a:r>
            <a:r>
              <a:rPr lang="it-IT" i="1" dirty="0">
                <a:solidFill>
                  <a:schemeClr val="bg2"/>
                </a:solidFill>
              </a:rPr>
              <a:t>et al. Lancet </a:t>
            </a:r>
            <a:r>
              <a:rPr lang="it-IT" dirty="0">
                <a:solidFill>
                  <a:schemeClr val="bg2"/>
                </a:solidFill>
              </a:rPr>
              <a:t>2014;383:2222–223; </a:t>
            </a:r>
            <a:endParaRPr lang="it-IT" dirty="0" smtClean="0">
              <a:solidFill>
                <a:schemeClr val="bg2"/>
              </a:solidFill>
            </a:endParaRP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>
                <a:solidFill>
                  <a:schemeClr val="bg2"/>
                </a:solidFill>
              </a:rPr>
              <a:t>Cahn P</a:t>
            </a:r>
            <a:r>
              <a:rPr lang="it-IT" i="1" dirty="0">
                <a:solidFill>
                  <a:schemeClr val="bg2"/>
                </a:solidFill>
              </a:rPr>
              <a:t> et al. Lancet </a:t>
            </a:r>
            <a:r>
              <a:rPr lang="it-IT" dirty="0">
                <a:solidFill>
                  <a:schemeClr val="bg2"/>
                </a:solidFill>
              </a:rPr>
              <a:t>2013;382:700–708; 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Raffi </a:t>
            </a:r>
            <a:r>
              <a:rPr lang="it-IT" dirty="0">
                <a:solidFill>
                  <a:schemeClr val="bg2"/>
                </a:solidFill>
              </a:rPr>
              <a:t>F </a:t>
            </a:r>
            <a:r>
              <a:rPr lang="it-IT" i="1" dirty="0">
                <a:solidFill>
                  <a:schemeClr val="bg2"/>
                </a:solidFill>
              </a:rPr>
              <a:t>et al. Lancet Infect Dis </a:t>
            </a:r>
            <a:r>
              <a:rPr lang="it-IT" dirty="0">
                <a:solidFill>
                  <a:schemeClr val="bg2"/>
                </a:solidFill>
              </a:rPr>
              <a:t>2013;13:927–935; </a:t>
            </a:r>
            <a:endParaRPr lang="it-IT" dirty="0" smtClean="0">
              <a:solidFill>
                <a:schemeClr val="bg2"/>
              </a:solidFill>
            </a:endParaRP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Tivicay </a:t>
            </a:r>
            <a:r>
              <a:rPr lang="it-IT" dirty="0">
                <a:solidFill>
                  <a:schemeClr val="bg2"/>
                </a:solidFill>
              </a:rPr>
              <a:t>Summary of Product Characteristics</a:t>
            </a:r>
            <a:r>
              <a:rPr lang="it-IT" dirty="0" smtClean="0">
                <a:solidFill>
                  <a:schemeClr val="bg2"/>
                </a:solidFill>
              </a:rPr>
              <a:t>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 Pappa K </a:t>
            </a:r>
            <a:r>
              <a:rPr lang="it-IT" i="1" dirty="0" smtClean="0">
                <a:solidFill>
                  <a:schemeClr val="bg2"/>
                </a:solidFill>
              </a:rPr>
              <a:t>et al. ICAAC</a:t>
            </a:r>
            <a:r>
              <a:rPr lang="it-IT" dirty="0" smtClean="0">
                <a:solidFill>
                  <a:schemeClr val="bg2"/>
                </a:solidFill>
              </a:rPr>
              <a:t> 2014. Abstract H-647a; 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Walmsley S et al. CROI 2014. Poster 543;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 Molina J-M </a:t>
            </a:r>
            <a:r>
              <a:rPr lang="it-IT" i="1" dirty="0" smtClean="0">
                <a:solidFill>
                  <a:schemeClr val="bg2"/>
                </a:solidFill>
              </a:rPr>
              <a:t>et al. Lancet </a:t>
            </a:r>
            <a:r>
              <a:rPr lang="it-IT" dirty="0" smtClean="0">
                <a:solidFill>
                  <a:schemeClr val="bg2"/>
                </a:solidFill>
              </a:rPr>
              <a:t>HIV 2015;2:e127–e136;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Quercia R </a:t>
            </a:r>
            <a:r>
              <a:rPr lang="it-IT" i="1" dirty="0" smtClean="0">
                <a:solidFill>
                  <a:schemeClr val="bg2"/>
                </a:solidFill>
              </a:rPr>
              <a:t>et al. Clin Drug Investig </a:t>
            </a:r>
            <a:r>
              <a:rPr lang="it-IT" dirty="0" smtClean="0">
                <a:solidFill>
                  <a:schemeClr val="bg2"/>
                </a:solidFill>
              </a:rPr>
              <a:t>2015;35:211–219</a:t>
            </a:r>
          </a:p>
          <a:p>
            <a:pPr marL="177800" indent="-177800" algn="l">
              <a:buFont typeface="+mj-lt"/>
              <a:buAutoNum type="arabicPeriod"/>
              <a:tabLst>
                <a:tab pos="179388" algn="l"/>
              </a:tabLst>
            </a:pPr>
            <a:r>
              <a:rPr lang="it-IT" dirty="0" smtClean="0">
                <a:solidFill>
                  <a:schemeClr val="bg2"/>
                </a:solidFill>
              </a:rPr>
              <a:t>HIV </a:t>
            </a:r>
            <a:r>
              <a:rPr lang="it-IT" dirty="0">
                <a:solidFill>
                  <a:schemeClr val="bg2"/>
                </a:solidFill>
              </a:rPr>
              <a:t>drug interactions charts. Liverpool HIV Pharmacology Group (LHPG), 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University </a:t>
            </a:r>
            <a:r>
              <a:rPr lang="it-IT" dirty="0">
                <a:solidFill>
                  <a:schemeClr val="bg2"/>
                </a:solidFill>
              </a:rPr>
              <a:t>of Liverpool, UK. Available at http://www.hiv-druginteractions.org (accessed 20/02/2015)</a:t>
            </a:r>
          </a:p>
        </p:txBody>
      </p:sp>
    </p:spTree>
    <p:extLst>
      <p:ext uri="{BB962C8B-B14F-4D97-AF65-F5344CB8AC3E}">
        <p14:creationId xmlns:p14="http://schemas.microsoft.com/office/powerpoint/2010/main" val="36461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744" y="735510"/>
            <a:ext cx="8397744" cy="769441"/>
          </a:xfrm>
        </p:spPr>
        <p:txBody>
          <a:bodyPr/>
          <a:lstStyle/>
          <a:p>
            <a:r>
              <a:rPr lang="en-GB" sz="2200" dirty="0" smtClean="0"/>
              <a:t>DOLUTEGRAVIR-BASED regimens had a predictable and consistent </a:t>
            </a:r>
            <a:r>
              <a:rPr lang="en-GB" sz="2200" dirty="0" err="1" smtClean="0"/>
              <a:t>Pk</a:t>
            </a:r>
            <a:r>
              <a:rPr lang="en-GB" sz="2200" dirty="0" smtClean="0"/>
              <a:t> profile</a:t>
            </a:r>
            <a:endParaRPr lang="en-GB" sz="2200" dirty="0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457200" y="457200"/>
            <a:ext cx="802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56585A"/>
              </a:solidFill>
              <a:latin typeface="Arial" pitchFamily="34" charset="0"/>
            </a:endParaRPr>
          </a:p>
        </p:txBody>
      </p:sp>
      <p:pic>
        <p:nvPicPr>
          <p:cNvPr id="8" name="Picture 7" descr="PPTX Page 3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4" y="2492375"/>
            <a:ext cx="7480440" cy="37449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751" y="1628775"/>
            <a:ext cx="8064499" cy="576000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At steady state 24 hours post-DTG administration, </a:t>
            </a:r>
            <a:br>
              <a:rPr lang="en-GB" sz="1600" b="1" dirty="0">
                <a:solidFill>
                  <a:schemeClr val="accent3"/>
                </a:solidFill>
                <a:cs typeface="Arial" pitchFamily="34" charset="0"/>
              </a:rPr>
            </a:b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plasma concentrations were 19 to 25 fold above IC</a:t>
            </a:r>
            <a:r>
              <a:rPr lang="en-GB" sz="1600" b="1" baseline="-25000" dirty="0">
                <a:solidFill>
                  <a:schemeClr val="accent3"/>
                </a:solidFill>
                <a:cs typeface="Arial" pitchFamily="34" charset="0"/>
              </a:rPr>
              <a:t>90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6474822"/>
            <a:ext cx="489661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Van </a:t>
            </a:r>
            <a:r>
              <a:rPr lang="en-GB" dirty="0" err="1">
                <a:solidFill>
                  <a:schemeClr val="bg2"/>
                </a:solidFill>
              </a:rPr>
              <a:t>Lunzen</a:t>
            </a:r>
            <a:r>
              <a:rPr lang="en-GB" dirty="0">
                <a:solidFill>
                  <a:schemeClr val="bg2"/>
                </a:solidFill>
              </a:rPr>
              <a:t> J </a:t>
            </a:r>
            <a:r>
              <a:rPr lang="en-GB" i="1" dirty="0">
                <a:solidFill>
                  <a:schemeClr val="bg2"/>
                </a:solidFill>
              </a:rPr>
              <a:t>et al. Lancet Infect Dis </a:t>
            </a:r>
            <a:r>
              <a:rPr lang="en-GB" dirty="0">
                <a:solidFill>
                  <a:schemeClr val="bg2"/>
                </a:solidFill>
              </a:rPr>
              <a:t>2012; 12(2):111-118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Min S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Antimicrob</a:t>
            </a:r>
            <a:r>
              <a:rPr lang="en-GB" i="1" dirty="0">
                <a:solidFill>
                  <a:schemeClr val="bg2"/>
                </a:solidFill>
              </a:rPr>
              <a:t> Agents </a:t>
            </a:r>
            <a:r>
              <a:rPr lang="en-GB" i="1" dirty="0" err="1">
                <a:solidFill>
                  <a:schemeClr val="bg2"/>
                </a:solidFill>
              </a:rPr>
              <a:t>Chemother</a:t>
            </a:r>
            <a:r>
              <a:rPr lang="en-GB" dirty="0">
                <a:solidFill>
                  <a:schemeClr val="bg2"/>
                </a:solidFill>
              </a:rPr>
              <a:t>. 2010; 54:254-258</a:t>
            </a:r>
          </a:p>
        </p:txBody>
      </p:sp>
    </p:spTree>
    <p:extLst>
      <p:ext uri="{BB962C8B-B14F-4D97-AF65-F5344CB8AC3E}">
        <p14:creationId xmlns:p14="http://schemas.microsoft.com/office/powerpoint/2010/main" val="10511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14158"/>
              </p:ext>
            </p:extLst>
          </p:nvPr>
        </p:nvGraphicFramePr>
        <p:xfrm>
          <a:off x="566745" y="1638917"/>
          <a:ext cx="8037505" cy="393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4975"/>
                <a:gridCol w="2232248"/>
                <a:gridCol w="2088232"/>
                <a:gridCol w="2232050"/>
              </a:tblGrid>
              <a:tr h="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DTG</a:t>
                      </a:r>
                      <a:endParaRPr lang="en-US" sz="14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EVG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46771">
                <a:tc>
                  <a:txBody>
                    <a:bodyPr/>
                    <a:lstStyle/>
                    <a:p>
                      <a:r>
                        <a:rPr lang="en-US" sz="1400" b="1" strike="noStrike" dirty="0" smtClean="0">
                          <a:solidFill>
                            <a:schemeClr val="bg2"/>
                          </a:solidFill>
                        </a:rPr>
                        <a:t>Clinical dose</a:t>
                      </a:r>
                      <a:endParaRPr lang="en-US" sz="1400" b="1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  <a:t>50 mg QD (INI-naïve),</a:t>
                      </a:r>
                      <a:b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  <a:t>50 mg BID (INI-resistant)</a:t>
                      </a:r>
                      <a:endParaRPr lang="en-US" sz="1400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400 mg BID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150 mg QD boosted</a:t>
                      </a:r>
                      <a:b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(quad pill)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strike="noStrike" baseline="0" dirty="0" smtClean="0">
                          <a:solidFill>
                            <a:schemeClr val="bg2"/>
                          </a:solidFill>
                        </a:rPr>
                        <a:t>t</a:t>
                      </a:r>
                      <a:r>
                        <a:rPr lang="en-US" sz="1400" b="1" strike="noStrike" baseline="-25000" dirty="0" smtClean="0">
                          <a:solidFill>
                            <a:schemeClr val="bg2"/>
                          </a:solidFill>
                        </a:rPr>
                        <a:t>1/2</a:t>
                      </a:r>
                      <a:endParaRPr lang="en-US" sz="1400" b="1" strike="noStrike" baseline="-25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bg2"/>
                          </a:solidFill>
                        </a:rPr>
                        <a:t>~14 hours</a:t>
                      </a:r>
                      <a:endParaRPr lang="en-US" sz="1400" strike="noStrik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2"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~9 hours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~12.9 hours (boosted)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alpha val="12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PK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variability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Low to moderate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Low (with boosting)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3435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Food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effect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be taken with or without food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No food restriction, but fat content affects absorption and increases PK variability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Taken with food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2E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Protein binding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High: 99.5–99.7%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Moderate: 83%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High: 98–99%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72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Metabolism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and excretion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UGT1A1 (major),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CYP3A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 (minor), renal elimination &lt;1%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UGT1A1, renal elimination ~9%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CYP3A (major), UGT1A1/3 (minor), renal elimination 6.7%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EC"/>
                    </a:solidFill>
                  </a:tcPr>
                </a:tc>
              </a:tr>
              <a:tr h="1285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PK/PD relationship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Yes, C</a:t>
                      </a:r>
                      <a:r>
                        <a:rPr lang="en-US" sz="1400" baseline="-25000" dirty="0" smtClean="0">
                          <a:solidFill>
                            <a:schemeClr val="bg2"/>
                          </a:solidFill>
                        </a:rPr>
                        <a:t>trough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-driven efficacy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Yes, C</a:t>
                      </a:r>
                      <a:r>
                        <a:rPr lang="en-US" sz="1400" strike="noStrike" kern="1200" baseline="-250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trough</a:t>
                      </a:r>
                      <a:r>
                        <a:rPr lang="en-US" sz="1400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-driven efficacy</a:t>
                      </a:r>
                      <a:endParaRPr lang="en-US" sz="1400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6744" y="396955"/>
            <a:ext cx="7913430" cy="1107996"/>
          </a:xfrm>
        </p:spPr>
        <p:txBody>
          <a:bodyPr/>
          <a:lstStyle/>
          <a:p>
            <a:r>
              <a:rPr lang="en-GB" sz="2200" dirty="0" smtClean="0"/>
              <a:t>Comparison of DOLUTEGRAVIR-BASED REGIMENS’ PK/PD profile with </a:t>
            </a:r>
            <a:r>
              <a:rPr lang="en-GB" sz="2200" dirty="0" err="1" smtClean="0"/>
              <a:t>elvitegravir</a:t>
            </a:r>
            <a:r>
              <a:rPr lang="en-GB" sz="2200" dirty="0" smtClean="0"/>
              <a:t> and </a:t>
            </a:r>
            <a:r>
              <a:rPr lang="en-GB" sz="2200" dirty="0" err="1" smtClean="0"/>
              <a:t>raltegravir</a:t>
            </a:r>
            <a:r>
              <a:rPr lang="en-GB" sz="2200" dirty="0" smtClean="0"/>
              <a:t> DEMONSTRATES CONVENIENCE</a:t>
            </a:r>
            <a:endParaRPr lang="en-GB" sz="2200" dirty="0"/>
          </a:p>
        </p:txBody>
      </p:sp>
      <p:sp>
        <p:nvSpPr>
          <p:cNvPr id="6" name="Rectangle 5"/>
          <p:cNvSpPr/>
          <p:nvPr/>
        </p:nvSpPr>
        <p:spPr>
          <a:xfrm>
            <a:off x="2051720" y="3087622"/>
            <a:ext cx="2232248" cy="90075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5" y="5982379"/>
            <a:ext cx="4032448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TIVICAY (</a:t>
            </a:r>
            <a:r>
              <a:rPr lang="en-US" dirty="0" err="1">
                <a:solidFill>
                  <a:schemeClr val="bg2"/>
                </a:solidFill>
              </a:rPr>
              <a:t>dolutegravir</a:t>
            </a:r>
            <a:r>
              <a:rPr lang="en-US" dirty="0">
                <a:solidFill>
                  <a:schemeClr val="bg2"/>
                </a:solidFill>
              </a:rPr>
              <a:t>) Summary of Product Characteristics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Min S,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Antimicrob</a:t>
            </a:r>
            <a:r>
              <a:rPr lang="en-GB" i="1" dirty="0">
                <a:solidFill>
                  <a:schemeClr val="bg2"/>
                </a:solidFill>
              </a:rPr>
              <a:t> Agents </a:t>
            </a:r>
            <a:r>
              <a:rPr lang="en-GB" i="1" dirty="0" err="1">
                <a:solidFill>
                  <a:schemeClr val="bg2"/>
                </a:solidFill>
              </a:rPr>
              <a:t>Chemother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2010; 54:254–258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da-DK" dirty="0">
                <a:solidFill>
                  <a:schemeClr val="bg2"/>
                </a:solidFill>
              </a:rPr>
              <a:t>Min S, </a:t>
            </a:r>
            <a:r>
              <a:rPr lang="da-DK" i="1" dirty="0">
                <a:solidFill>
                  <a:schemeClr val="bg2"/>
                </a:solidFill>
              </a:rPr>
              <a:t>et al. AIDS </a:t>
            </a:r>
            <a:r>
              <a:rPr lang="da-DK" dirty="0">
                <a:solidFill>
                  <a:schemeClr val="bg2"/>
                </a:solidFill>
              </a:rPr>
              <a:t>2011; 25:1737–1745</a:t>
            </a:r>
            <a:endParaRPr lang="en-GB" dirty="0">
              <a:solidFill>
                <a:schemeClr val="bg2"/>
              </a:solidFill>
            </a:endParaRPr>
          </a:p>
          <a:p>
            <a:pPr algn="l"/>
            <a:r>
              <a:rPr lang="en-GB" dirty="0">
                <a:solidFill>
                  <a:schemeClr val="bg2"/>
                </a:solidFill>
              </a:rPr>
              <a:t>ISENTRESS (</a:t>
            </a:r>
            <a:r>
              <a:rPr lang="en-GB" dirty="0" err="1">
                <a:solidFill>
                  <a:schemeClr val="bg2"/>
                </a:solidFill>
              </a:rPr>
              <a:t>raltegravir</a:t>
            </a:r>
            <a:r>
              <a:rPr lang="en-GB" dirty="0">
                <a:solidFill>
                  <a:schemeClr val="bg2"/>
                </a:solidFill>
              </a:rPr>
              <a:t>) Summary of Product Characteristics 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STRIBILD Summary of Product Characteristics </a:t>
            </a:r>
          </a:p>
          <a:p>
            <a:pPr algn="l"/>
            <a:r>
              <a:rPr lang="en-GB" dirty="0" err="1">
                <a:solidFill>
                  <a:schemeClr val="bg2"/>
                </a:solidFill>
              </a:rPr>
              <a:t>Ramanathan</a:t>
            </a:r>
            <a:r>
              <a:rPr lang="en-GB" dirty="0">
                <a:solidFill>
                  <a:schemeClr val="bg2"/>
                </a:solidFill>
              </a:rPr>
              <a:t> S,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Clin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i="1" dirty="0" err="1">
                <a:solidFill>
                  <a:schemeClr val="bg2"/>
                </a:solidFill>
              </a:rPr>
              <a:t>Pharmacokinet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2011; 50:229–244</a:t>
            </a:r>
          </a:p>
        </p:txBody>
      </p:sp>
    </p:spTree>
    <p:extLst>
      <p:ext uri="{BB962C8B-B14F-4D97-AF65-F5344CB8AC3E}">
        <p14:creationId xmlns:p14="http://schemas.microsoft.com/office/powerpoint/2010/main" val="35581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61255027"/>
              </p:ext>
            </p:extLst>
          </p:nvPr>
        </p:nvGraphicFramePr>
        <p:xfrm>
          <a:off x="1139669" y="1539089"/>
          <a:ext cx="6864662" cy="361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DOLUTEGRAVIR-BASED REGIMENS can be taken with or without food*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23459" y="1670611"/>
            <a:ext cx="1553485" cy="1150620"/>
            <a:chOff x="5106747" y="1741170"/>
            <a:chExt cx="1553485" cy="1150620"/>
          </a:xfrm>
        </p:grpSpPr>
        <p:grpSp>
          <p:nvGrpSpPr>
            <p:cNvPr id="23" name="Group 22"/>
            <p:cNvGrpSpPr/>
            <p:nvPr/>
          </p:nvGrpSpPr>
          <p:grpSpPr>
            <a:xfrm>
              <a:off x="5106747" y="2372678"/>
              <a:ext cx="213360" cy="205739"/>
              <a:chOff x="8058151" y="1785938"/>
              <a:chExt cx="213360" cy="205739"/>
            </a:xfrm>
            <a:solidFill>
              <a:schemeClr val="bg2"/>
            </a:solidFill>
          </p:grpSpPr>
          <p:sp>
            <p:nvSpPr>
              <p:cNvPr id="20" name="Multiply 19"/>
              <p:cNvSpPr/>
              <p:nvPr/>
            </p:nvSpPr>
            <p:spPr>
              <a:xfrm>
                <a:off x="8062438" y="1785938"/>
                <a:ext cx="204786" cy="205739"/>
              </a:xfrm>
              <a:prstGeom prst="mathMultiply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8058151" y="1889761"/>
                <a:ext cx="213360" cy="0"/>
              </a:xfrm>
              <a:prstGeom prst="line">
                <a:avLst/>
              </a:prstGeom>
              <a:grpFill/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106747" y="2729864"/>
              <a:ext cx="213360" cy="75248"/>
              <a:chOff x="8062913" y="2148839"/>
              <a:chExt cx="213360" cy="75248"/>
            </a:xfrm>
            <a:solidFill>
              <a:schemeClr val="accent1"/>
            </a:solidFill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8062913" y="2194560"/>
                <a:ext cx="213360" cy="0"/>
              </a:xfrm>
              <a:prstGeom prst="line">
                <a:avLst/>
              </a:prstGeom>
              <a:grpFill/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Isosceles Triangle 9"/>
              <p:cNvSpPr/>
              <p:nvPr/>
            </p:nvSpPr>
            <p:spPr>
              <a:xfrm>
                <a:off x="8125778" y="2148839"/>
                <a:ext cx="87630" cy="75248"/>
              </a:xfrm>
              <a:prstGeom prst="triangl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106747" y="2127861"/>
              <a:ext cx="213360" cy="75248"/>
              <a:chOff x="8043863" y="2453640"/>
              <a:chExt cx="213360" cy="7524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112919" y="2453640"/>
                <a:ext cx="75248" cy="7524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043863" y="2494598"/>
                <a:ext cx="213360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106747" y="1842158"/>
              <a:ext cx="213360" cy="80010"/>
              <a:chOff x="8067676" y="2716530"/>
              <a:chExt cx="213360" cy="80010"/>
            </a:xfrm>
          </p:grpSpPr>
          <p:sp>
            <p:nvSpPr>
              <p:cNvPr id="11" name="Diamond 10"/>
              <p:cNvSpPr/>
              <p:nvPr/>
            </p:nvSpPr>
            <p:spPr>
              <a:xfrm>
                <a:off x="8134351" y="2716530"/>
                <a:ext cx="80010" cy="80010"/>
              </a:xfrm>
              <a:prstGeom prst="diamond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8067676" y="2756536"/>
                <a:ext cx="213360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1"/>
            <p:cNvSpPr txBox="1"/>
            <p:nvPr/>
          </p:nvSpPr>
          <p:spPr>
            <a:xfrm>
              <a:off x="5326380" y="2040890"/>
              <a:ext cx="853440" cy="251460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rgbClr val="56585A"/>
                  </a:solidFill>
                </a:rPr>
                <a:t>Low fat</a:t>
              </a:r>
              <a:endParaRPr lang="en-GB" sz="1400" dirty="0">
                <a:solidFill>
                  <a:srgbClr val="56585A"/>
                </a:solidFill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5326380" y="1741170"/>
              <a:ext cx="853440" cy="251460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rgbClr val="56585A"/>
                  </a:solidFill>
                </a:rPr>
                <a:t>Fasting</a:t>
              </a:r>
              <a:endParaRPr lang="en-GB" sz="1400" dirty="0">
                <a:solidFill>
                  <a:srgbClr val="56585A"/>
                </a:solidFill>
              </a:endParaRPr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5326380" y="2340610"/>
              <a:ext cx="1333852" cy="251460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rgbClr val="56585A"/>
                  </a:solidFill>
                </a:rPr>
                <a:t>Moderate fat</a:t>
              </a:r>
              <a:endParaRPr lang="en-GB" sz="1400" dirty="0">
                <a:solidFill>
                  <a:srgbClr val="56585A"/>
                </a:solidFill>
              </a:endParaRPr>
            </a:p>
          </p:txBody>
        </p:sp>
        <p:sp>
          <p:nvSpPr>
            <p:cNvPr id="27" name="TextBox 1"/>
            <p:cNvSpPr txBox="1"/>
            <p:nvPr/>
          </p:nvSpPr>
          <p:spPr>
            <a:xfrm>
              <a:off x="5326380" y="2640330"/>
              <a:ext cx="853440" cy="251460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 smtClean="0">
                  <a:solidFill>
                    <a:srgbClr val="56585A"/>
                  </a:solidFill>
                </a:rPr>
                <a:t>High fat</a:t>
              </a:r>
              <a:endParaRPr lang="en-GB" sz="1400" dirty="0">
                <a:solidFill>
                  <a:srgbClr val="56585A"/>
                </a:solidFill>
              </a:endParaRPr>
            </a:p>
          </p:txBody>
        </p:sp>
      </p:grpSp>
      <p:sp>
        <p:nvSpPr>
          <p:cNvPr id="28" name="Text Box 434"/>
          <p:cNvSpPr txBox="1">
            <a:spLocks noChangeArrowheads="1"/>
          </p:cNvSpPr>
          <p:nvPr/>
        </p:nvSpPr>
        <p:spPr bwMode="auto">
          <a:xfrm>
            <a:off x="2173362" y="4153131"/>
            <a:ext cx="32245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100" dirty="0" smtClean="0">
                <a:solidFill>
                  <a:schemeClr val="bg2"/>
                </a:solidFill>
              </a:rPr>
              <a:t>PA-IC</a:t>
            </a:r>
            <a:r>
              <a:rPr lang="en-GB" sz="1100" baseline="-25000" dirty="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90</a:t>
            </a:r>
            <a:r>
              <a:rPr lang="en-GB" sz="1100" dirty="0" smtClean="0">
                <a:solidFill>
                  <a:schemeClr val="bg2"/>
                </a:solidFill>
              </a:rPr>
              <a:t> 0.064 µg/mL**</a:t>
            </a:r>
            <a:endParaRPr lang="en-GB" sz="1100" dirty="0">
              <a:solidFill>
                <a:schemeClr val="bg2"/>
              </a:solidFill>
            </a:endParaRP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 flipV="1">
            <a:off x="2173362" y="4444267"/>
            <a:ext cx="5595519" cy="6561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56585A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79820" y="1628775"/>
            <a:ext cx="2424429" cy="1368177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Font typeface="Arial" pitchFamily="34" charset="0"/>
              <a:buNone/>
            </a:pPr>
            <a:r>
              <a:rPr lang="en-GB" sz="1600" b="1" dirty="0">
                <a:solidFill>
                  <a:schemeClr val="accent3"/>
                </a:solidFill>
              </a:rPr>
              <a:t>Low, moderate and high fat meals increased </a:t>
            </a:r>
            <a:r>
              <a:rPr lang="en-GB" sz="1600" b="1" dirty="0" smtClean="0">
                <a:solidFill>
                  <a:schemeClr val="accent3"/>
                </a:solidFill>
              </a:rPr>
              <a:t>DTG</a:t>
            </a:r>
            <a:r>
              <a:rPr lang="en-GB" sz="1600" b="1" baseline="30000" dirty="0">
                <a:solidFill>
                  <a:schemeClr val="accent3"/>
                </a:solidFill>
              </a:rPr>
              <a:t> †</a:t>
            </a:r>
            <a:r>
              <a:rPr lang="en-GB" sz="1600" b="1" dirty="0" smtClean="0">
                <a:solidFill>
                  <a:schemeClr val="accent3"/>
                </a:solidFill>
              </a:rPr>
              <a:t> </a:t>
            </a:r>
            <a:br>
              <a:rPr lang="en-GB" sz="1600" b="1" dirty="0" smtClean="0">
                <a:solidFill>
                  <a:schemeClr val="accent3"/>
                </a:solidFill>
              </a:rPr>
            </a:br>
            <a:r>
              <a:rPr lang="en-GB" sz="1600" b="1" dirty="0" smtClean="0">
                <a:solidFill>
                  <a:schemeClr val="accent3"/>
                </a:solidFill>
              </a:rPr>
              <a:t>AUC</a:t>
            </a:r>
            <a:r>
              <a:rPr lang="en-GB" sz="1600" b="1" baseline="-25000" dirty="0" smtClean="0">
                <a:solidFill>
                  <a:schemeClr val="accent3"/>
                </a:solidFill>
              </a:rPr>
              <a:t>0</a:t>
            </a:r>
            <a:r>
              <a:rPr lang="en-GB" sz="1600" b="1" baseline="-25000" dirty="0">
                <a:solidFill>
                  <a:schemeClr val="accent3"/>
                </a:solidFill>
              </a:rPr>
              <a:t>–∞ </a:t>
            </a:r>
            <a:r>
              <a:rPr lang="en-GB" sz="1600" b="1" dirty="0">
                <a:solidFill>
                  <a:schemeClr val="accent3"/>
                </a:solidFill>
              </a:rPr>
              <a:t>by 33%, 41% and 66%, respectively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7544" y="5982379"/>
            <a:ext cx="4896619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*In the presence of INI-class resistance, DTG should preferably be taken with food to enhance exposure (particularly in patients with Q148 mutations)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**PA-IC90 is the protein-adjusted 90% inhibitory concentration; †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 †</a:t>
            </a:r>
            <a:r>
              <a:rPr lang="en-US" altLang="ja-JP" dirty="0">
                <a:solidFill>
                  <a:schemeClr val="bg2"/>
                </a:solidFill>
              </a:rPr>
              <a:t>Phase III (50 mg) </a:t>
            </a:r>
            <a:r>
              <a:rPr lang="en-US" altLang="ja-JP" dirty="0" smtClean="0">
                <a:solidFill>
                  <a:schemeClr val="bg2"/>
                </a:solidFill>
              </a:rPr>
              <a:t>formulation</a:t>
            </a:r>
            <a:br>
              <a:rPr lang="en-US" altLang="ja-JP" dirty="0" smtClean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TIVICAY (</a:t>
            </a:r>
            <a:r>
              <a:rPr lang="en-US" dirty="0" err="1">
                <a:solidFill>
                  <a:schemeClr val="bg2"/>
                </a:solidFill>
              </a:rPr>
              <a:t>dolutegravir</a:t>
            </a:r>
            <a:r>
              <a:rPr lang="en-US" dirty="0">
                <a:solidFill>
                  <a:schemeClr val="bg2"/>
                </a:solidFill>
              </a:rPr>
              <a:t>) Summary of Product Characteristics 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Adapted from Song I,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i="1" dirty="0" err="1">
                <a:solidFill>
                  <a:schemeClr val="bg2"/>
                </a:solidFill>
              </a:rPr>
              <a:t>Antimicrob</a:t>
            </a:r>
            <a:r>
              <a:rPr lang="en-GB" i="1" dirty="0">
                <a:solidFill>
                  <a:schemeClr val="bg2"/>
                </a:solidFill>
              </a:rPr>
              <a:t> Agents </a:t>
            </a:r>
            <a:r>
              <a:rPr lang="en-GB" i="1" dirty="0" err="1">
                <a:solidFill>
                  <a:schemeClr val="bg2"/>
                </a:solidFill>
              </a:rPr>
              <a:t>Chemother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2012;56:1627–1629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9751" y="5244775"/>
            <a:ext cx="8064499" cy="720725"/>
          </a:xfrm>
          <a:prstGeom prst="roundRect">
            <a:avLst>
              <a:gd name="adj" fmla="val 14311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The Administration with food increased DTG exposure,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but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this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/>
            </a:r>
            <a:b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</a:b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was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not clinically significant and therefore </a:t>
            </a:r>
            <a:r>
              <a:rPr lang="en-GB" sz="1600" b="1" dirty="0" err="1">
                <a:solidFill>
                  <a:schemeClr val="accent3"/>
                </a:solidFill>
                <a:cs typeface="Arial" pitchFamily="34" charset="0"/>
              </a:rPr>
              <a:t>dolutegravir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-based regimens </a:t>
            </a: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/>
            </a:r>
            <a:b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</a:br>
            <a:r>
              <a:rPr lang="en-GB" sz="1600" b="1" dirty="0" smtClean="0">
                <a:solidFill>
                  <a:schemeClr val="accent3"/>
                </a:solidFill>
                <a:cs typeface="Arial" pitchFamily="34" charset="0"/>
              </a:rPr>
              <a:t>can </a:t>
            </a:r>
            <a:r>
              <a:rPr lang="en-GB" sz="1600" b="1" dirty="0">
                <a:solidFill>
                  <a:schemeClr val="accent3"/>
                </a:solidFill>
                <a:cs typeface="Arial" pitchFamily="34" charset="0"/>
              </a:rPr>
              <a:t>be taken without regard to meals*</a:t>
            </a:r>
          </a:p>
        </p:txBody>
      </p:sp>
    </p:spTree>
    <p:extLst>
      <p:ext uri="{BB962C8B-B14F-4D97-AF65-F5344CB8AC3E}">
        <p14:creationId xmlns:p14="http://schemas.microsoft.com/office/powerpoint/2010/main" val="21092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6792"/>
            <a:ext cx="8223250" cy="383181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 smtClean="0"/>
              <a:t>There is an increasing proportion of people living with HIV who are over 50</a:t>
            </a:r>
            <a:r>
              <a:rPr lang="en-GB" baseline="30000" dirty="0">
                <a:solidFill>
                  <a:schemeClr val="bg2"/>
                </a:solidFill>
              </a:rPr>
              <a:t>1</a:t>
            </a:r>
            <a:r>
              <a:rPr lang="en-GB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People living with HIV may be at increased risk of developing illnesses more commonly associated with more advanced age</a:t>
            </a:r>
            <a:r>
              <a:rPr lang="en-GB" baseline="30000" dirty="0" smtClean="0">
                <a:solidFill>
                  <a:schemeClr val="bg2"/>
                </a:solidFill>
              </a:rPr>
              <a:t>2</a:t>
            </a:r>
            <a:endParaRPr lang="en-GB" dirty="0" smtClean="0"/>
          </a:p>
          <a:p>
            <a:pPr>
              <a:spcBef>
                <a:spcPts val="600"/>
              </a:spcBef>
            </a:pPr>
            <a:r>
              <a:rPr lang="en-GB" dirty="0" smtClean="0"/>
              <a:t> Age-related co-morbidities and their associated medications increase risks of drug interactions</a:t>
            </a:r>
            <a:r>
              <a:rPr lang="en-GB" baseline="30000" dirty="0" smtClean="0">
                <a:solidFill>
                  <a:schemeClr val="bg2"/>
                </a:solidFill>
              </a:rPr>
              <a:t>3,4</a:t>
            </a:r>
            <a:r>
              <a:rPr lang="en-GB" dirty="0" smtClean="0"/>
              <a:t>, side-effects</a:t>
            </a:r>
            <a:r>
              <a:rPr lang="en-GB" baseline="30000" dirty="0">
                <a:solidFill>
                  <a:schemeClr val="bg2"/>
                </a:solidFill>
              </a:rPr>
              <a:t>3,4</a:t>
            </a:r>
            <a:r>
              <a:rPr lang="en-GB" dirty="0" smtClean="0"/>
              <a:t> and poor adherence</a:t>
            </a:r>
            <a:r>
              <a:rPr lang="en-GB" baseline="30000" dirty="0">
                <a:solidFill>
                  <a:schemeClr val="bg2"/>
                </a:solidFill>
              </a:rPr>
              <a:t>3</a:t>
            </a:r>
            <a:endParaRPr lang="en-GB" dirty="0" smtClean="0"/>
          </a:p>
          <a:p>
            <a:pPr>
              <a:spcBef>
                <a:spcPts val="600"/>
              </a:spcBef>
            </a:pPr>
            <a:r>
              <a:rPr lang="en-GB" dirty="0" smtClean="0"/>
              <a:t>DTG is not primarily metabolised by Cytochrome P450 and has few significant drug interactions – no drug interactions with statins or anti-</a:t>
            </a:r>
            <a:r>
              <a:rPr lang="en-GB" dirty="0" err="1" smtClean="0"/>
              <a:t>hypertensives</a:t>
            </a:r>
            <a:r>
              <a:rPr lang="en-GB" dirty="0" smtClean="0"/>
              <a:t> have been found to date</a:t>
            </a:r>
            <a:r>
              <a:rPr lang="en-GB" baseline="30000" dirty="0" smtClean="0">
                <a:solidFill>
                  <a:schemeClr val="bg2"/>
                </a:solidFill>
              </a:rPr>
              <a:t>5,6</a:t>
            </a:r>
            <a:endParaRPr lang="en-GB" dirty="0" smtClean="0"/>
          </a:p>
          <a:p>
            <a:pPr>
              <a:spcBef>
                <a:spcPts val="600"/>
              </a:spcBef>
            </a:pPr>
            <a:r>
              <a:rPr lang="en-GB" dirty="0" smtClean="0"/>
              <a:t>DTG is as well tolerated as </a:t>
            </a:r>
            <a:r>
              <a:rPr lang="en-GB" dirty="0" err="1" smtClean="0"/>
              <a:t>raltegravir</a:t>
            </a:r>
            <a:r>
              <a:rPr lang="en-GB" dirty="0" smtClean="0"/>
              <a:t> but in a once-daily formulation</a:t>
            </a:r>
            <a:r>
              <a:rPr lang="en-GB" baseline="30000" dirty="0" smtClean="0">
                <a:solidFill>
                  <a:schemeClr val="bg2"/>
                </a:solidFill>
              </a:rPr>
              <a:t>7-10</a:t>
            </a:r>
            <a:endParaRPr lang="en-GB" dirty="0" smtClean="0"/>
          </a:p>
          <a:p>
            <a:pPr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600"/>
              </a:spcBef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7945" y="5373216"/>
            <a:ext cx="37240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 smtClean="0">
                <a:solidFill>
                  <a:schemeClr val="bg2"/>
                </a:solidFill>
              </a:rPr>
              <a:t>1. </a:t>
            </a:r>
            <a:r>
              <a:rPr lang="en-GB" dirty="0" err="1" smtClean="0">
                <a:solidFill>
                  <a:schemeClr val="bg2"/>
                </a:solidFill>
              </a:rPr>
              <a:t>Mahy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M </a:t>
            </a:r>
            <a:r>
              <a:rPr lang="en-GB" i="1" dirty="0">
                <a:solidFill>
                  <a:schemeClr val="bg2"/>
                </a:solidFill>
              </a:rPr>
              <a:t>et al. AIDS </a:t>
            </a:r>
            <a:r>
              <a:rPr lang="en-GB" dirty="0">
                <a:solidFill>
                  <a:schemeClr val="bg2"/>
                </a:solidFill>
              </a:rPr>
              <a:t>2014; 28(</a:t>
            </a:r>
            <a:r>
              <a:rPr lang="en-GB" dirty="0" err="1">
                <a:solidFill>
                  <a:schemeClr val="bg2"/>
                </a:solidFill>
              </a:rPr>
              <a:t>Suppl</a:t>
            </a:r>
            <a:r>
              <a:rPr lang="en-GB" dirty="0">
                <a:solidFill>
                  <a:schemeClr val="bg2"/>
                </a:solidFill>
              </a:rPr>
              <a:t> 4): </a:t>
            </a:r>
            <a:r>
              <a:rPr lang="en-GB" dirty="0" smtClean="0">
                <a:solidFill>
                  <a:schemeClr val="bg2"/>
                </a:solidFill>
              </a:rPr>
              <a:t>S453-459</a:t>
            </a: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2. Greene M </a:t>
            </a:r>
            <a:r>
              <a:rPr lang="en-GB" i="1" dirty="0" smtClean="0">
                <a:solidFill>
                  <a:schemeClr val="bg2"/>
                </a:solidFill>
              </a:rPr>
              <a:t>et al. JAMA </a:t>
            </a:r>
            <a:r>
              <a:rPr lang="en-GB" dirty="0" smtClean="0">
                <a:solidFill>
                  <a:schemeClr val="bg2"/>
                </a:solidFill>
              </a:rPr>
              <a:t>2013;309:1397-1405</a:t>
            </a: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3. Edelman </a:t>
            </a:r>
            <a:r>
              <a:rPr lang="en-GB" dirty="0">
                <a:solidFill>
                  <a:schemeClr val="bg2"/>
                </a:solidFill>
              </a:rPr>
              <a:t>EJ </a:t>
            </a:r>
            <a:r>
              <a:rPr lang="en-GB" i="1" dirty="0">
                <a:solidFill>
                  <a:schemeClr val="bg2"/>
                </a:solidFill>
              </a:rPr>
              <a:t>et al. Drugs Aging </a:t>
            </a:r>
            <a:r>
              <a:rPr lang="en-GB" dirty="0">
                <a:solidFill>
                  <a:schemeClr val="bg2"/>
                </a:solidFill>
              </a:rPr>
              <a:t>2013; 30: </a:t>
            </a:r>
            <a:r>
              <a:rPr lang="en-GB" dirty="0" smtClean="0">
                <a:solidFill>
                  <a:schemeClr val="bg2"/>
                </a:solidFill>
              </a:rPr>
              <a:t>613-628</a:t>
            </a: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4. </a:t>
            </a:r>
            <a:r>
              <a:rPr lang="en-GB" dirty="0" err="1" smtClean="0">
                <a:solidFill>
                  <a:schemeClr val="bg2"/>
                </a:solidFill>
              </a:rPr>
              <a:t>Nachega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JB </a:t>
            </a:r>
            <a:r>
              <a:rPr lang="en-GB" i="1" dirty="0">
                <a:solidFill>
                  <a:schemeClr val="bg2"/>
                </a:solidFill>
              </a:rPr>
              <a:t>et al. AIDS </a:t>
            </a:r>
            <a:r>
              <a:rPr lang="en-GB" dirty="0">
                <a:solidFill>
                  <a:schemeClr val="bg2"/>
                </a:solidFill>
              </a:rPr>
              <a:t>2012; 26 (</a:t>
            </a:r>
            <a:r>
              <a:rPr lang="en-GB" dirty="0" err="1">
                <a:solidFill>
                  <a:schemeClr val="bg2"/>
                </a:solidFill>
              </a:rPr>
              <a:t>Suppl</a:t>
            </a:r>
            <a:r>
              <a:rPr lang="en-GB" dirty="0">
                <a:solidFill>
                  <a:schemeClr val="bg2"/>
                </a:solidFill>
              </a:rPr>
              <a:t> 1); </a:t>
            </a:r>
            <a:r>
              <a:rPr lang="en-GB" dirty="0" smtClean="0">
                <a:solidFill>
                  <a:schemeClr val="bg2"/>
                </a:solidFill>
              </a:rPr>
              <a:t>S39-S53</a:t>
            </a: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5. Adapted </a:t>
            </a:r>
            <a:r>
              <a:rPr lang="en-GB" dirty="0">
                <a:solidFill>
                  <a:schemeClr val="bg2"/>
                </a:solidFill>
              </a:rPr>
              <a:t>from University of Liverpool. Drug interactions chart. June 2015.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http://www.hiv-druginteractions.org. Accessed June, 2015</a:t>
            </a:r>
            <a:r>
              <a:rPr lang="en-GB" dirty="0" smtClean="0">
                <a:solidFill>
                  <a:schemeClr val="bg2"/>
                </a:solidFill>
              </a:rPr>
              <a:t>.</a:t>
            </a:r>
          </a:p>
          <a:p>
            <a:pPr algn="l"/>
            <a:r>
              <a:rPr lang="en-US" dirty="0" smtClean="0">
                <a:solidFill>
                  <a:schemeClr val="bg2"/>
                </a:solidFill>
              </a:rPr>
              <a:t>6. TIVICAY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 err="1">
                <a:solidFill>
                  <a:schemeClr val="bg2"/>
                </a:solidFill>
              </a:rPr>
              <a:t>dolutegravir</a:t>
            </a:r>
            <a:r>
              <a:rPr lang="en-US" dirty="0">
                <a:solidFill>
                  <a:schemeClr val="bg2"/>
                </a:solidFill>
              </a:rPr>
              <a:t>) Summary of Product Characteristics </a:t>
            </a:r>
            <a:endParaRPr lang="en-GB" dirty="0" smtClean="0">
              <a:solidFill>
                <a:schemeClr val="bg2"/>
              </a:solidFill>
            </a:endParaRP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7. </a:t>
            </a:r>
            <a:r>
              <a:rPr lang="en-GB" dirty="0" err="1" smtClean="0">
                <a:solidFill>
                  <a:schemeClr val="bg2"/>
                </a:solidFill>
              </a:rPr>
              <a:t>Raffi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i="1" dirty="0">
                <a:solidFill>
                  <a:schemeClr val="bg2"/>
                </a:solidFill>
              </a:rPr>
              <a:t>F et al. IAS </a:t>
            </a:r>
            <a:r>
              <a:rPr lang="en-GB" dirty="0">
                <a:solidFill>
                  <a:schemeClr val="bg2"/>
                </a:solidFill>
              </a:rPr>
              <a:t>2012. Abstract THLBB04</a:t>
            </a: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8.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Raffi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i="1" dirty="0">
                <a:solidFill>
                  <a:schemeClr val="bg2"/>
                </a:solidFill>
              </a:rPr>
              <a:t>F et al. Lancet </a:t>
            </a:r>
            <a:r>
              <a:rPr lang="fr-FR" dirty="0">
                <a:solidFill>
                  <a:schemeClr val="bg2"/>
                </a:solidFill>
              </a:rPr>
              <a:t>2013; 381:735–743</a:t>
            </a:r>
          </a:p>
          <a:p>
            <a:pPr algn="l"/>
            <a:r>
              <a:rPr lang="fr-FR" dirty="0" smtClean="0">
                <a:solidFill>
                  <a:schemeClr val="bg2"/>
                </a:solidFill>
              </a:rPr>
              <a:t>9. </a:t>
            </a:r>
            <a:r>
              <a:rPr lang="fr-FR" dirty="0" err="1" smtClean="0">
                <a:solidFill>
                  <a:schemeClr val="bg2"/>
                </a:solidFill>
              </a:rPr>
              <a:t>Raffi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>
                <a:solidFill>
                  <a:schemeClr val="bg2"/>
                </a:solidFill>
              </a:rPr>
              <a:t>F, </a:t>
            </a:r>
            <a:r>
              <a:rPr lang="fr-FR" i="1" dirty="0">
                <a:solidFill>
                  <a:schemeClr val="bg2"/>
                </a:solidFill>
              </a:rPr>
              <a:t>et al. Lancet Infect Dis </a:t>
            </a:r>
            <a:r>
              <a:rPr lang="fr-FR" dirty="0">
                <a:solidFill>
                  <a:schemeClr val="bg2"/>
                </a:solidFill>
              </a:rPr>
              <a:t>2013; 13:927-935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GB" dirty="0">
              <a:solidFill>
                <a:schemeClr val="bg2"/>
              </a:solidFill>
            </a:endParaRP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10. </a:t>
            </a:r>
            <a:r>
              <a:rPr lang="fr-FR" dirty="0" err="1" smtClean="0">
                <a:solidFill>
                  <a:schemeClr val="bg2"/>
                </a:solidFill>
              </a:rPr>
              <a:t>Raffi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>
                <a:solidFill>
                  <a:schemeClr val="bg2"/>
                </a:solidFill>
              </a:rPr>
              <a:t>F, </a:t>
            </a:r>
            <a:r>
              <a:rPr lang="fr-FR" i="1" dirty="0">
                <a:solidFill>
                  <a:schemeClr val="bg2"/>
                </a:solidFill>
              </a:rPr>
              <a:t>et al. Lancet Infect Dis </a:t>
            </a:r>
            <a:r>
              <a:rPr lang="fr-FR" dirty="0">
                <a:solidFill>
                  <a:schemeClr val="bg2"/>
                </a:solidFill>
              </a:rPr>
              <a:t>2013; 13:927-35</a:t>
            </a:r>
            <a:r>
              <a:rPr lang="en-US" dirty="0">
                <a:solidFill>
                  <a:schemeClr val="bg2"/>
                </a:solidFill>
              </a:rPr>
              <a:t>  (</a:t>
            </a:r>
            <a:r>
              <a:rPr lang="en-US" dirty="0" err="1">
                <a:solidFill>
                  <a:schemeClr val="bg2"/>
                </a:solidFill>
              </a:rPr>
              <a:t>suppl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appendix)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07462" y="1646740"/>
            <a:ext cx="5696787" cy="5760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1400" b="1" dirty="0" smtClean="0">
                <a:solidFill>
                  <a:schemeClr val="bg2"/>
                </a:solidFill>
              </a:rPr>
              <a:t>Dolutegravir-based </a:t>
            </a:r>
            <a:r>
              <a:rPr lang="en-GB" sz="1400" b="1" dirty="0">
                <a:solidFill>
                  <a:schemeClr val="bg2"/>
                </a:solidFill>
              </a:rPr>
              <a:t>regimens </a:t>
            </a:r>
            <a:r>
              <a:rPr lang="en-GB" sz="1400" b="1" dirty="0" smtClean="0">
                <a:solidFill>
                  <a:schemeClr val="bg2"/>
                </a:solidFill>
              </a:rPr>
              <a:t>show </a:t>
            </a:r>
            <a:r>
              <a:rPr lang="en-GB" sz="1400" b="1" dirty="0" smtClean="0">
                <a:solidFill>
                  <a:schemeClr val="accent3"/>
                </a:solidFill>
              </a:rPr>
              <a:t>consistent </a:t>
            </a:r>
            <a:r>
              <a:rPr lang="en-GB" sz="1400" b="1" dirty="0">
                <a:solidFill>
                  <a:schemeClr val="accent3"/>
                </a:solidFill>
              </a:rPr>
              <a:t>efficacy </a:t>
            </a:r>
            <a:r>
              <a:rPr lang="en-GB" sz="1400" b="1" dirty="0" smtClean="0">
                <a:solidFill>
                  <a:schemeClr val="bg2"/>
                </a:solidFill>
              </a:rPr>
              <a:t>in </a:t>
            </a:r>
            <a:r>
              <a:rPr lang="en-GB" sz="1400" b="1" dirty="0">
                <a:solidFill>
                  <a:schemeClr val="bg2"/>
                </a:solidFill>
              </a:rPr>
              <a:t>different </a:t>
            </a:r>
            <a:r>
              <a:rPr lang="en-GB" sz="1400" b="1" dirty="0" smtClean="0">
                <a:solidFill>
                  <a:schemeClr val="bg2"/>
                </a:solidFill>
              </a:rPr>
              <a:t>subgroups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907463" y="2363610"/>
            <a:ext cx="5696787" cy="5760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1400" b="1" dirty="0">
                <a:solidFill>
                  <a:schemeClr val="bg2"/>
                </a:solidFill>
              </a:rPr>
              <a:t>Dolutegravir-based regimens </a:t>
            </a:r>
            <a:r>
              <a:rPr lang="en-GB" sz="1400" b="1" dirty="0" smtClean="0">
                <a:solidFill>
                  <a:schemeClr val="bg2"/>
                </a:solidFill>
              </a:rPr>
              <a:t>have a </a:t>
            </a:r>
            <a:r>
              <a:rPr lang="en-GB" sz="1400" b="1" dirty="0">
                <a:solidFill>
                  <a:schemeClr val="accent3"/>
                </a:solidFill>
              </a:rPr>
              <a:t>high barrier to </a:t>
            </a:r>
            <a:r>
              <a:rPr lang="en-GB" sz="1400" b="1" dirty="0" smtClean="0">
                <a:solidFill>
                  <a:schemeClr val="accent3"/>
                </a:solidFill>
              </a:rPr>
              <a:t>resistance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15851" y="4514222"/>
            <a:ext cx="5696787" cy="5760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1400" b="1" dirty="0">
                <a:solidFill>
                  <a:schemeClr val="bg2"/>
                </a:solidFill>
              </a:rPr>
              <a:t>Dolutegravir-based regimens are </a:t>
            </a:r>
            <a:r>
              <a:rPr lang="en-GB" sz="1400" b="1" dirty="0">
                <a:solidFill>
                  <a:schemeClr val="accent3"/>
                </a:solidFill>
              </a:rPr>
              <a:t>c</a:t>
            </a:r>
            <a:r>
              <a:rPr lang="en-GB" sz="1400" b="1" dirty="0" smtClean="0">
                <a:solidFill>
                  <a:schemeClr val="accent3"/>
                </a:solidFill>
              </a:rPr>
              <a:t>onvenient</a:t>
            </a:r>
            <a:r>
              <a:rPr lang="en-GB" sz="1400" b="1" dirty="0" smtClean="0">
                <a:solidFill>
                  <a:schemeClr val="bg2"/>
                </a:solidFill>
              </a:rPr>
              <a:t> </a:t>
            </a:r>
            <a:br>
              <a:rPr lang="en-GB" sz="1400" b="1" dirty="0" smtClean="0">
                <a:solidFill>
                  <a:schemeClr val="bg2"/>
                </a:solidFill>
              </a:rPr>
            </a:br>
            <a:r>
              <a:rPr lang="en-GB" sz="1400" b="1" dirty="0" smtClean="0">
                <a:solidFill>
                  <a:schemeClr val="bg2"/>
                </a:solidFill>
              </a:rPr>
              <a:t>beyond once-daily dosing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915852" y="3797352"/>
            <a:ext cx="5696787" cy="5760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1400" b="1" dirty="0" smtClean="0">
                <a:solidFill>
                  <a:schemeClr val="bg2"/>
                </a:solidFill>
              </a:rPr>
              <a:t>Dolutegravir-based regimens are booster-free and have </a:t>
            </a:r>
            <a:r>
              <a:rPr lang="en-GB" sz="1400" b="1" dirty="0">
                <a:solidFill>
                  <a:schemeClr val="accent3"/>
                </a:solidFill>
              </a:rPr>
              <a:t>few significant interactions </a:t>
            </a:r>
            <a:r>
              <a:rPr lang="en-GB" sz="1400" b="1" dirty="0">
                <a:solidFill>
                  <a:schemeClr val="bg2"/>
                </a:solidFill>
              </a:rPr>
              <a:t>with commonly used medications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15851" y="3080481"/>
            <a:ext cx="5696787" cy="5760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1400" b="1" dirty="0">
                <a:solidFill>
                  <a:schemeClr val="bg2"/>
                </a:solidFill>
              </a:rPr>
              <a:t>Dolutegravir-based regimens </a:t>
            </a:r>
            <a:r>
              <a:rPr lang="en-GB" sz="1400" b="1" dirty="0" smtClean="0">
                <a:solidFill>
                  <a:schemeClr val="bg2"/>
                </a:solidFill>
              </a:rPr>
              <a:t>are generally </a:t>
            </a:r>
            <a:r>
              <a:rPr lang="en-GB" sz="1400" b="1" dirty="0">
                <a:solidFill>
                  <a:schemeClr val="accent3"/>
                </a:solidFill>
              </a:rPr>
              <a:t>well tolerated with </a:t>
            </a:r>
            <a:r>
              <a:rPr lang="en-GB" sz="1400" b="1" dirty="0" smtClean="0">
                <a:solidFill>
                  <a:schemeClr val="accent3"/>
                </a:solidFill>
              </a:rPr>
              <a:t/>
            </a:r>
            <a:br>
              <a:rPr lang="en-GB" sz="1400" b="1" dirty="0" smtClean="0">
                <a:solidFill>
                  <a:schemeClr val="accent3"/>
                </a:solidFill>
              </a:rPr>
            </a:br>
            <a:r>
              <a:rPr lang="en-GB" sz="1400" b="1" dirty="0" smtClean="0">
                <a:solidFill>
                  <a:schemeClr val="accent3"/>
                </a:solidFill>
              </a:rPr>
              <a:t>few discontinuations</a:t>
            </a:r>
            <a:endParaRPr lang="en-GB" sz="1400" b="1" dirty="0">
              <a:solidFill>
                <a:schemeClr val="accent3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6744" y="735510"/>
            <a:ext cx="7245616" cy="769441"/>
          </a:xfrm>
        </p:spPr>
        <p:txBody>
          <a:bodyPr/>
          <a:lstStyle/>
          <a:p>
            <a:r>
              <a:rPr lang="en-GB" sz="2200" dirty="0" smtClean="0"/>
              <a:t>Building a regimen around </a:t>
            </a:r>
            <a:r>
              <a:rPr lang="en-GB" sz="2200" dirty="0" err="1" smtClean="0"/>
              <a:t>dolutegravir</a:t>
            </a:r>
            <a:r>
              <a:rPr lang="en-GB" sz="2200" dirty="0" smtClean="0"/>
              <a:t> FOR PATIENTS &gt;50 years: Summary</a:t>
            </a:r>
            <a:endParaRPr lang="en-US" sz="2200" dirty="0"/>
          </a:p>
        </p:txBody>
      </p:sp>
      <p:sp>
        <p:nvSpPr>
          <p:cNvPr id="17" name="Rounded Rectangle 16"/>
          <p:cNvSpPr/>
          <p:nvPr/>
        </p:nvSpPr>
        <p:spPr>
          <a:xfrm>
            <a:off x="564296" y="3080482"/>
            <a:ext cx="2160000" cy="576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Tolerability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4296" y="2363611"/>
            <a:ext cx="2160000" cy="576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Drug resistance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2685" y="4514222"/>
            <a:ext cx="2160000" cy="576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Convenience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5192" y="1646740"/>
            <a:ext cx="2160000" cy="576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Efficacy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2685" y="3797353"/>
            <a:ext cx="2160000" cy="576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Booster-free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5736158"/>
            <a:ext cx="4896619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nl-NL" dirty="0">
                <a:solidFill>
                  <a:srgbClr val="565858"/>
                </a:solidFill>
              </a:rPr>
              <a:t>Walmsley S, </a:t>
            </a:r>
            <a:r>
              <a:rPr lang="nl-NL" i="1" dirty="0">
                <a:solidFill>
                  <a:srgbClr val="565858"/>
                </a:solidFill>
              </a:rPr>
              <a:t>et al. N Engl J Med </a:t>
            </a:r>
            <a:r>
              <a:rPr lang="nl-NL" dirty="0">
                <a:solidFill>
                  <a:srgbClr val="565858"/>
                </a:solidFill>
              </a:rPr>
              <a:t>2013; 369:1807-18</a:t>
            </a:r>
          </a:p>
          <a:p>
            <a:pPr algn="l"/>
            <a:r>
              <a:rPr lang="nl-NL" dirty="0">
                <a:solidFill>
                  <a:srgbClr val="565858"/>
                </a:solidFill>
              </a:rPr>
              <a:t>Walmsley S, </a:t>
            </a:r>
            <a:r>
              <a:rPr lang="nl-NL" i="1" dirty="0">
                <a:solidFill>
                  <a:srgbClr val="565858"/>
                </a:solidFill>
              </a:rPr>
              <a:t>et al. </a:t>
            </a:r>
            <a:r>
              <a:rPr lang="nl-NL" dirty="0">
                <a:solidFill>
                  <a:srgbClr val="565858"/>
                </a:solidFill>
              </a:rPr>
              <a:t>Poster presented at: 21st CROI 2014. Poster 543</a:t>
            </a:r>
          </a:p>
          <a:p>
            <a:pPr algn="l"/>
            <a:r>
              <a:rPr lang="en-GB" dirty="0" err="1">
                <a:solidFill>
                  <a:srgbClr val="565858"/>
                </a:solidFill>
              </a:rPr>
              <a:t>Pappa</a:t>
            </a:r>
            <a:r>
              <a:rPr lang="en-GB" dirty="0">
                <a:solidFill>
                  <a:srgbClr val="565858"/>
                </a:solidFill>
              </a:rPr>
              <a:t> K, </a:t>
            </a:r>
            <a:r>
              <a:rPr lang="en-GB" i="1" dirty="0">
                <a:solidFill>
                  <a:srgbClr val="565858"/>
                </a:solidFill>
              </a:rPr>
              <a:t>et al. </a:t>
            </a:r>
            <a:r>
              <a:rPr lang="en-GB" dirty="0">
                <a:solidFill>
                  <a:srgbClr val="565858"/>
                </a:solidFill>
              </a:rPr>
              <a:t>Presented at: 54th ICAAC 2014. H-647a</a:t>
            </a:r>
          </a:p>
          <a:p>
            <a:pPr algn="l"/>
            <a:r>
              <a:rPr lang="en-GB" dirty="0" err="1">
                <a:solidFill>
                  <a:srgbClr val="565858"/>
                </a:solidFill>
              </a:rPr>
              <a:t>Raffi</a:t>
            </a:r>
            <a:r>
              <a:rPr lang="en-GB" dirty="0">
                <a:solidFill>
                  <a:srgbClr val="565858"/>
                </a:solidFill>
              </a:rPr>
              <a:t> F </a:t>
            </a:r>
            <a:r>
              <a:rPr lang="en-GB" i="1" dirty="0">
                <a:solidFill>
                  <a:srgbClr val="565858"/>
                </a:solidFill>
              </a:rPr>
              <a:t>et al. Lancet </a:t>
            </a:r>
            <a:r>
              <a:rPr lang="en-GB" dirty="0" smtClean="0">
                <a:solidFill>
                  <a:srgbClr val="565858"/>
                </a:solidFill>
              </a:rPr>
              <a:t>2013;381:735–43</a:t>
            </a:r>
            <a:br>
              <a:rPr lang="en-GB" dirty="0" smtClean="0">
                <a:solidFill>
                  <a:srgbClr val="565858"/>
                </a:solidFill>
              </a:rPr>
            </a:br>
            <a:r>
              <a:rPr lang="fr-FR" dirty="0" err="1">
                <a:solidFill>
                  <a:srgbClr val="565858"/>
                </a:solidFill>
              </a:rPr>
              <a:t>Raffi</a:t>
            </a:r>
            <a:r>
              <a:rPr lang="fr-FR" dirty="0">
                <a:solidFill>
                  <a:srgbClr val="565858"/>
                </a:solidFill>
              </a:rPr>
              <a:t> F, et al. Lancet Infect Dis 2013; 13:927-35</a:t>
            </a:r>
            <a:r>
              <a:rPr lang="en-US" dirty="0">
                <a:solidFill>
                  <a:srgbClr val="565858"/>
                </a:solidFill>
              </a:rPr>
              <a:t> </a:t>
            </a:r>
          </a:p>
          <a:p>
            <a:pPr algn="l"/>
            <a:r>
              <a:rPr lang="en-GB" dirty="0" err="1">
                <a:solidFill>
                  <a:srgbClr val="565858"/>
                </a:solidFill>
              </a:rPr>
              <a:t>Clotet</a:t>
            </a:r>
            <a:r>
              <a:rPr lang="en-GB" dirty="0">
                <a:solidFill>
                  <a:srgbClr val="565858"/>
                </a:solidFill>
              </a:rPr>
              <a:t> B, et al. Lancet 2014; 383: 2222-31</a:t>
            </a:r>
          </a:p>
          <a:p>
            <a:pPr algn="l"/>
            <a:r>
              <a:rPr lang="en-GB" dirty="0">
                <a:solidFill>
                  <a:srgbClr val="565858"/>
                </a:solidFill>
              </a:rPr>
              <a:t>Molina J-M, et al. J </a:t>
            </a:r>
            <a:r>
              <a:rPr lang="en-GB" dirty="0" err="1">
                <a:solidFill>
                  <a:srgbClr val="565858"/>
                </a:solidFill>
              </a:rPr>
              <a:t>Int</a:t>
            </a:r>
            <a:r>
              <a:rPr lang="en-GB" dirty="0">
                <a:solidFill>
                  <a:srgbClr val="565858"/>
                </a:solidFill>
              </a:rPr>
              <a:t> AIDS Soc. 2014;17(</a:t>
            </a:r>
            <a:r>
              <a:rPr lang="en-GB" dirty="0" err="1">
                <a:solidFill>
                  <a:srgbClr val="565858"/>
                </a:solidFill>
              </a:rPr>
              <a:t>suppl</a:t>
            </a:r>
            <a:r>
              <a:rPr lang="en-GB" dirty="0">
                <a:solidFill>
                  <a:srgbClr val="565858"/>
                </a:solidFill>
              </a:rPr>
              <a:t> 3):19490</a:t>
            </a:r>
          </a:p>
          <a:p>
            <a:pPr algn="l"/>
            <a:r>
              <a:rPr lang="en-GB" dirty="0">
                <a:solidFill>
                  <a:srgbClr val="565858"/>
                </a:solidFill>
              </a:rPr>
              <a:t>Cahn P, et al. Lancet 2013;382(9893):</a:t>
            </a:r>
            <a:r>
              <a:rPr lang="en-GB" dirty="0" smtClean="0">
                <a:solidFill>
                  <a:srgbClr val="565858"/>
                </a:solidFill>
              </a:rPr>
              <a:t>700-708</a:t>
            </a:r>
            <a:endParaRPr lang="da-DK" dirty="0">
              <a:solidFill>
                <a:srgbClr val="56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25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704732"/>
            <a:ext cx="7913430" cy="800219"/>
          </a:xfrm>
        </p:spPr>
        <p:txBody>
          <a:bodyPr/>
          <a:lstStyle/>
          <a:p>
            <a:r>
              <a:rPr lang="en-GB" sz="2300" dirty="0" smtClean="0"/>
              <a:t>An increasingly older population with HIV is associated with increasing treatment costs</a:t>
            </a:r>
            <a:endParaRPr lang="en-GB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597352"/>
            <a:ext cx="3311599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 smtClean="0">
                <a:solidFill>
                  <a:schemeClr val="bg2"/>
                </a:solidFill>
              </a:rPr>
              <a:t>Adapted </a:t>
            </a:r>
            <a:r>
              <a:rPr lang="en-GB" dirty="0" err="1" smtClean="0">
                <a:solidFill>
                  <a:schemeClr val="bg2"/>
                </a:solidFill>
              </a:rPr>
              <a:t>from,Krentz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HB, Gill MJ. </a:t>
            </a:r>
            <a:r>
              <a:rPr lang="en-GB" i="1" dirty="0">
                <a:solidFill>
                  <a:schemeClr val="bg2"/>
                </a:solidFill>
              </a:rPr>
              <a:t>HIV Med </a:t>
            </a:r>
            <a:r>
              <a:rPr lang="en-GB" dirty="0">
                <a:solidFill>
                  <a:schemeClr val="bg2"/>
                </a:solidFill>
              </a:rPr>
              <a:t>2015; 16: </a:t>
            </a:r>
            <a:r>
              <a:rPr lang="en-GB" dirty="0" smtClean="0">
                <a:solidFill>
                  <a:schemeClr val="bg2"/>
                </a:solidFill>
              </a:rPr>
              <a:t>38-47</a:t>
            </a:r>
            <a:endParaRPr lang="en-GB" dirty="0">
              <a:solidFill>
                <a:schemeClr val="bg2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42660320"/>
              </p:ext>
            </p:extLst>
          </p:nvPr>
        </p:nvGraphicFramePr>
        <p:xfrm>
          <a:off x="539751" y="1628775"/>
          <a:ext cx="8064499" cy="345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43592"/>
              </p:ext>
            </p:extLst>
          </p:nvPr>
        </p:nvGraphicFramePr>
        <p:xfrm>
          <a:off x="323527" y="5085184"/>
          <a:ext cx="8136901" cy="75628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64097"/>
                <a:gridCol w="606067"/>
                <a:gridCol w="606067"/>
                <a:gridCol w="606067"/>
                <a:gridCol w="606067"/>
                <a:gridCol w="606067"/>
                <a:gridCol w="606067"/>
                <a:gridCol w="606067"/>
                <a:gridCol w="606067"/>
                <a:gridCol w="606067"/>
                <a:gridCol w="606067"/>
                <a:gridCol w="606067"/>
                <a:gridCol w="606067"/>
              </a:tblGrid>
              <a:tr h="25146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$791</a:t>
                      </a:r>
                      <a:endParaRPr lang="en-GB" sz="1000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$843</a:t>
                      </a:r>
                      <a:endParaRPr lang="en-GB" sz="1000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$792</a:t>
                      </a:r>
                      <a:endParaRPr lang="en-GB" sz="1000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$833</a:t>
                      </a:r>
                      <a:endParaRPr lang="en-GB" sz="1000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$836</a:t>
                      </a:r>
                      <a:endParaRPr lang="en-GB" sz="1000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$928</a:t>
                      </a:r>
                      <a:endParaRPr lang="en-GB" sz="1000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$949</a:t>
                      </a:r>
                      <a:endParaRPr lang="en-GB" sz="1000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$979</a:t>
                      </a:r>
                      <a:endParaRPr lang="en-GB" sz="1000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$1088</a:t>
                      </a:r>
                      <a:endParaRPr lang="en-GB" sz="1000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$1128</a:t>
                      </a:r>
                      <a:endParaRPr lang="en-GB" sz="1000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$1124</a:t>
                      </a:r>
                      <a:endParaRPr lang="en-GB" sz="1000" dirty="0"/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$1140</a:t>
                      </a:r>
                      <a:endParaRPr lang="en-GB" sz="1000" dirty="0"/>
                    </a:p>
                  </a:txBody>
                  <a:tcPr marL="72000" marR="72000" marT="36000" marB="36000" anchor="ctr"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3"/>
                          </a:solidFill>
                        </a:rPr>
                        <a:t>≤50 years</a:t>
                      </a:r>
                      <a:endParaRPr lang="en-GB"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$776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$818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$750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$793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$800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$871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$895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$911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$966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$1077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$1072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$1075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accent3"/>
                          </a:solidFill>
                        </a:rPr>
                        <a:t>&gt;50 years</a:t>
                      </a:r>
                      <a:endParaRPr lang="en-GB"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$925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$1033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$1068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$1076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$1164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$1166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$1158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$1248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$1317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$1292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$1284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bg2"/>
                          </a:solidFill>
                        </a:rPr>
                        <a:t>$1325</a:t>
                      </a:r>
                      <a:endParaRPr lang="en-GB" sz="1000" dirty="0">
                        <a:solidFill>
                          <a:schemeClr val="bg2"/>
                        </a:solidFill>
                      </a:endParaRPr>
                    </a:p>
                  </a:txBody>
                  <a:tcPr marL="72000" marR="72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6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n-GB" sz="1800" b="1" dirty="0">
                <a:ea typeface="Calibri" pitchFamily="34" charset="0"/>
                <a:cs typeface="Arial" panose="020B0604020202020204" pitchFamily="34" charset="0"/>
              </a:rPr>
              <a:t>Prescribing Information</a:t>
            </a:r>
            <a:br>
              <a:rPr lang="en-GB" sz="1800" b="1" dirty="0">
                <a:ea typeface="Calibri" pitchFamily="34" charset="0"/>
                <a:cs typeface="Arial" panose="020B0604020202020204" pitchFamily="34" charset="0"/>
              </a:rPr>
            </a:br>
            <a:r>
              <a:rPr lang="en-GB" sz="1600" b="1" dirty="0" err="1" smtClean="0">
                <a:ea typeface="Calibri" pitchFamily="34" charset="0"/>
                <a:cs typeface="Arial" panose="020B0604020202020204" pitchFamily="34" charset="0"/>
              </a:rPr>
              <a:t>Tivicay</a:t>
            </a:r>
            <a:r>
              <a:rPr lang="en-GB" sz="1600" baseline="30000" dirty="0" smtClean="0">
                <a:ea typeface="Calibri" pitchFamily="34" charset="0"/>
              </a:rPr>
              <a:t>®</a:t>
            </a:r>
            <a:r>
              <a:rPr lang="en-GB" sz="1600" baseline="30000" dirty="0">
                <a:ea typeface="Calibri" pitchFamily="34" charset="0"/>
              </a:rPr>
              <a:t>▼</a:t>
            </a:r>
            <a:r>
              <a:rPr lang="en-GB" sz="1600" b="1" dirty="0" smtClean="0"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ea typeface="Calibri" pitchFamily="34" charset="0"/>
                <a:cs typeface="Arial" panose="020B0604020202020204" pitchFamily="34" charset="0"/>
              </a:rPr>
              <a:t>(dolutegravir 50mg tablets) </a:t>
            </a:r>
            <a:r>
              <a:rPr lang="en-GB" sz="1800" b="1" dirty="0"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en-GB" sz="1800" b="1" dirty="0">
                <a:ea typeface="Calibri" pitchFamily="34" charset="0"/>
                <a:cs typeface="Arial" panose="020B0604020202020204" pitchFamily="34" charset="0"/>
              </a:rPr>
            </a:br>
            <a:r>
              <a:rPr lang="en-GB" sz="1300" b="0" dirty="0" smtClean="0">
                <a:ea typeface="Calibri" pitchFamily="34" charset="0"/>
                <a:cs typeface="Arial" panose="020B0604020202020204" pitchFamily="34" charset="0"/>
              </a:rPr>
              <a:t>(See Summary </a:t>
            </a:r>
            <a:r>
              <a:rPr lang="en-GB" sz="1300" b="0" dirty="0">
                <a:ea typeface="Calibri" pitchFamily="34" charset="0"/>
                <a:cs typeface="Arial" panose="020B0604020202020204" pitchFamily="34" charset="0"/>
              </a:rPr>
              <a:t>of Product Characteristics before prescribing</a:t>
            </a:r>
            <a:r>
              <a:rPr lang="en-GB" sz="1300" b="0" dirty="0" smtClean="0">
                <a:ea typeface="Calibri" pitchFamily="34" charset="0"/>
                <a:cs typeface="Arial" panose="020B0604020202020204" pitchFamily="34" charset="0"/>
              </a:rPr>
              <a:t>)</a:t>
            </a:r>
            <a:endParaRPr lang="en-GB" sz="1600" b="0" dirty="0"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1998" y="1487778"/>
            <a:ext cx="4176463" cy="307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200" dirty="0" smtClean="0">
                <a:solidFill>
                  <a:schemeClr val="bg2"/>
                </a:solidFill>
              </a:rPr>
              <a:t>Not </a:t>
            </a:r>
            <a:r>
              <a:rPr lang="en-GB" sz="1200" dirty="0">
                <a:solidFill>
                  <a:schemeClr val="bg2"/>
                </a:solidFill>
              </a:rPr>
              <a:t>recommended. Avoid breast-feeding. </a:t>
            </a:r>
            <a:r>
              <a:rPr lang="en-GB" sz="1200" b="1" dirty="0">
                <a:solidFill>
                  <a:schemeClr val="bg2"/>
                </a:solidFill>
              </a:rPr>
              <a:t>Side effects: </a:t>
            </a:r>
            <a:r>
              <a:rPr lang="en-GB" sz="1200" dirty="0">
                <a:solidFill>
                  <a:schemeClr val="bg2"/>
                </a:solidFill>
              </a:rPr>
              <a:t>See SPC for full details. Headache, GI disturbance, insomnia, abnormal dreams, </a:t>
            </a:r>
            <a:r>
              <a:rPr lang="en-GB" sz="1200" dirty="0" smtClean="0">
                <a:solidFill>
                  <a:schemeClr val="bg2"/>
                </a:solidFill>
              </a:rPr>
              <a:t>depression, dizziness</a:t>
            </a:r>
            <a:r>
              <a:rPr lang="en-GB" sz="1200" dirty="0">
                <a:solidFill>
                  <a:schemeClr val="bg2"/>
                </a:solidFill>
              </a:rPr>
              <a:t>, rash, </a:t>
            </a:r>
            <a:r>
              <a:rPr lang="en-GB" sz="1200" dirty="0" err="1">
                <a:solidFill>
                  <a:schemeClr val="bg2"/>
                </a:solidFill>
              </a:rPr>
              <a:t>pruritus</a:t>
            </a:r>
            <a:r>
              <a:rPr lang="en-GB" sz="1200" dirty="0">
                <a:solidFill>
                  <a:schemeClr val="bg2"/>
                </a:solidFill>
              </a:rPr>
              <a:t>, fatigue, elevations of ALT, AST and CPK, </a:t>
            </a:r>
            <a:r>
              <a:rPr lang="en-GB" sz="1200" dirty="0" smtClean="0">
                <a:solidFill>
                  <a:schemeClr val="bg2"/>
                </a:solidFill>
              </a:rPr>
              <a:t>hypersensitivity, suicidal ideation or suicide attempt. </a:t>
            </a:r>
            <a:r>
              <a:rPr lang="en-GB" sz="1200" b="1" dirty="0">
                <a:solidFill>
                  <a:schemeClr val="bg2"/>
                </a:solidFill>
              </a:rPr>
              <a:t>Basic NHS costs: </a:t>
            </a:r>
            <a:r>
              <a:rPr lang="en-GB" sz="1200" dirty="0">
                <a:solidFill>
                  <a:schemeClr val="bg2"/>
                </a:solidFill>
              </a:rPr>
              <a:t>30 tablets  £498.75 EU/1/13/892/001. MA holder: ViiV Healthcare UK Ltd, 980 Great West Road, Brentford, Middlesex TW8 9GS. Further information available from Customer Contact Centre, GlaxoSmithKline UK Ltd, </a:t>
            </a:r>
            <a:r>
              <a:rPr lang="en-GB" sz="1200" dirty="0" err="1">
                <a:solidFill>
                  <a:schemeClr val="bg2"/>
                </a:solidFill>
              </a:rPr>
              <a:t>Stockley</a:t>
            </a:r>
            <a:r>
              <a:rPr lang="en-GB" sz="1200" dirty="0">
                <a:solidFill>
                  <a:schemeClr val="bg2"/>
                </a:solidFill>
              </a:rPr>
              <a:t> Park West, Uxbridge, Middlesex </a:t>
            </a:r>
            <a:r>
              <a:rPr lang="en-GB" sz="1200" dirty="0" smtClean="0">
                <a:solidFill>
                  <a:schemeClr val="bg2"/>
                </a:solidFill>
              </a:rPr>
              <a:t/>
            </a:r>
            <a:br>
              <a:rPr lang="en-GB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UB11 </a:t>
            </a:r>
            <a:r>
              <a:rPr lang="en-GB" sz="1200" dirty="0">
                <a:solidFill>
                  <a:schemeClr val="bg2"/>
                </a:solidFill>
              </a:rPr>
              <a:t>1BT</a:t>
            </a:r>
            <a:r>
              <a:rPr lang="en-GB" sz="1200" dirty="0" smtClean="0">
                <a:solidFill>
                  <a:schemeClr val="bg2"/>
                </a:solidFill>
              </a:rPr>
              <a:t>.</a:t>
            </a:r>
            <a:endParaRPr lang="en-GB" sz="1200" dirty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endParaRPr lang="en-GB" sz="1200" dirty="0" smtClean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endParaRPr lang="en-GB" sz="1200" dirty="0" smtClean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endParaRPr lang="en-GB" sz="1200" dirty="0" smtClean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r>
              <a:rPr lang="en-GB" sz="1200" dirty="0" err="1" smtClean="0">
                <a:solidFill>
                  <a:schemeClr val="bg2"/>
                </a:solidFill>
                <a:ea typeface="ＭＳ Ｐゴシック" pitchFamily="48" charset="-128"/>
              </a:rPr>
              <a:t>Tivicay</a:t>
            </a:r>
            <a:r>
              <a:rPr lang="en-GB" sz="1200" dirty="0" smtClean="0">
                <a:solidFill>
                  <a:schemeClr val="bg2"/>
                </a:solidFill>
                <a:ea typeface="ＭＳ Ｐゴシック" pitchFamily="48" charset="-128"/>
              </a:rPr>
              <a:t> </a:t>
            </a:r>
            <a:r>
              <a:rPr lang="en-GB" sz="1200" dirty="0">
                <a:solidFill>
                  <a:schemeClr val="bg2"/>
                </a:solidFill>
                <a:ea typeface="ＭＳ Ｐゴシック" pitchFamily="48" charset="-128"/>
              </a:rPr>
              <a:t>is a registered trademark of the ViiV Healthcare Group of Companies</a:t>
            </a:r>
          </a:p>
          <a:p>
            <a:pPr algn="just">
              <a:lnSpc>
                <a:spcPct val="85000"/>
              </a:lnSpc>
            </a:pPr>
            <a:endParaRPr lang="en-GB" sz="1200" dirty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r>
              <a:rPr lang="en-GB" sz="1200" dirty="0">
                <a:solidFill>
                  <a:schemeClr val="bg2"/>
                </a:solidFill>
                <a:ea typeface="ＭＳ Ｐゴシック" pitchFamily="48" charset="-128"/>
              </a:rPr>
              <a:t>Date of approval: </a:t>
            </a:r>
            <a:r>
              <a:rPr lang="en-GB" sz="1200" dirty="0" smtClean="0">
                <a:solidFill>
                  <a:schemeClr val="bg2"/>
                </a:solidFill>
                <a:ea typeface="ＭＳ Ｐゴシック" pitchFamily="48" charset="-128"/>
              </a:rPr>
              <a:t>May 2015 </a:t>
            </a:r>
          </a:p>
          <a:p>
            <a:pPr algn="just">
              <a:lnSpc>
                <a:spcPct val="85000"/>
              </a:lnSpc>
            </a:pPr>
            <a:r>
              <a:rPr lang="en-GB" sz="1200" dirty="0" smtClean="0">
                <a:solidFill>
                  <a:schemeClr val="bg2"/>
                </a:solidFill>
                <a:ea typeface="ＭＳ Ｐゴシック" pitchFamily="48" charset="-128"/>
              </a:rPr>
              <a:t>Zinc </a:t>
            </a:r>
            <a:r>
              <a:rPr lang="en-GB" sz="1200" dirty="0">
                <a:solidFill>
                  <a:schemeClr val="bg2"/>
                </a:solidFill>
                <a:ea typeface="ＭＳ Ｐゴシック" pitchFamily="48" charset="-128"/>
              </a:rPr>
              <a:t>code: </a:t>
            </a:r>
            <a:r>
              <a:rPr lang="en-GB" sz="1200" dirty="0" smtClean="0">
                <a:solidFill>
                  <a:schemeClr val="bg2"/>
                </a:solidFill>
                <a:ea typeface="ＭＳ Ｐゴシック" pitchFamily="48" charset="-128"/>
              </a:rPr>
              <a:t>UK/DLG/0055/13(6)</a:t>
            </a:r>
            <a:endParaRPr lang="en-GB" sz="1200" dirty="0">
              <a:solidFill>
                <a:schemeClr val="bg2"/>
              </a:solidFill>
              <a:ea typeface="ＭＳ Ｐゴシック" pitchFamily="4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3" y="1487778"/>
            <a:ext cx="4104455" cy="30746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200" b="1" dirty="0" smtClean="0">
                <a:solidFill>
                  <a:schemeClr val="bg2"/>
                </a:solidFill>
              </a:rPr>
              <a:t>Indication</a:t>
            </a:r>
            <a:r>
              <a:rPr lang="en-GB" sz="1200" b="1" dirty="0">
                <a:solidFill>
                  <a:schemeClr val="bg2"/>
                </a:solidFill>
              </a:rPr>
              <a:t>: </a:t>
            </a:r>
            <a:r>
              <a:rPr lang="en-GB" sz="1200" dirty="0">
                <a:solidFill>
                  <a:schemeClr val="bg2"/>
                </a:solidFill>
              </a:rPr>
              <a:t>HIV in &gt;12 years and </a:t>
            </a:r>
            <a:r>
              <a:rPr lang="en-GB" sz="1200" u="sng" dirty="0">
                <a:solidFill>
                  <a:schemeClr val="bg2"/>
                </a:solidFill>
              </a:rPr>
              <a:t>&gt;</a:t>
            </a:r>
            <a:r>
              <a:rPr lang="en-GB" sz="1200" dirty="0">
                <a:solidFill>
                  <a:schemeClr val="bg2"/>
                </a:solidFill>
              </a:rPr>
              <a:t>40kg as part of combination therapy. </a:t>
            </a:r>
            <a:r>
              <a:rPr lang="en-GB" sz="1200" b="1" dirty="0">
                <a:solidFill>
                  <a:schemeClr val="bg2"/>
                </a:solidFill>
              </a:rPr>
              <a:t>Dosing:</a:t>
            </a:r>
            <a:r>
              <a:rPr lang="en-GB" sz="1200" dirty="0">
                <a:solidFill>
                  <a:schemeClr val="bg2"/>
                </a:solidFill>
              </a:rPr>
              <a:t> 50mg once daily with or without food if no proven/suspected integrase resistance. 50mg twice daily with </a:t>
            </a:r>
            <a:r>
              <a:rPr lang="en-GB" sz="1200" dirty="0" err="1">
                <a:solidFill>
                  <a:schemeClr val="bg2"/>
                </a:solidFill>
              </a:rPr>
              <a:t>efavirenz</a:t>
            </a:r>
            <a:r>
              <a:rPr lang="en-GB" sz="1200" dirty="0">
                <a:solidFill>
                  <a:schemeClr val="bg2"/>
                </a:solidFill>
              </a:rPr>
              <a:t>, </a:t>
            </a:r>
            <a:r>
              <a:rPr lang="en-GB" sz="1200" dirty="0" err="1">
                <a:solidFill>
                  <a:schemeClr val="bg2"/>
                </a:solidFill>
              </a:rPr>
              <a:t>nevirapine</a:t>
            </a:r>
            <a:r>
              <a:rPr lang="en-GB" sz="1200" dirty="0">
                <a:solidFill>
                  <a:schemeClr val="bg2"/>
                </a:solidFill>
              </a:rPr>
              <a:t>, </a:t>
            </a:r>
            <a:r>
              <a:rPr lang="en-GB" sz="1200" dirty="0" err="1">
                <a:solidFill>
                  <a:schemeClr val="bg2"/>
                </a:solidFill>
              </a:rPr>
              <a:t>tipranavir</a:t>
            </a:r>
            <a:r>
              <a:rPr lang="en-GB" sz="1200" dirty="0">
                <a:solidFill>
                  <a:schemeClr val="bg2"/>
                </a:solidFill>
              </a:rPr>
              <a:t>/ritonavir or rifampicin.</a:t>
            </a:r>
            <a:r>
              <a:rPr lang="en-GB" sz="1200" i="1" dirty="0">
                <a:solidFill>
                  <a:schemeClr val="bg2"/>
                </a:solidFill>
              </a:rPr>
              <a:t> Adults with proven/ suspected integrase resistance: </a:t>
            </a:r>
            <a:r>
              <a:rPr lang="en-GB" sz="1200" dirty="0">
                <a:solidFill>
                  <a:schemeClr val="bg2"/>
                </a:solidFill>
              </a:rPr>
              <a:t>50mg twice daily preferably with food. </a:t>
            </a:r>
            <a:r>
              <a:rPr lang="en-GB" sz="1200" i="1" dirty="0">
                <a:solidFill>
                  <a:schemeClr val="bg2"/>
                </a:solidFill>
              </a:rPr>
              <a:t>Elderly: </a:t>
            </a:r>
            <a:r>
              <a:rPr lang="en-GB" sz="1200" dirty="0">
                <a:solidFill>
                  <a:schemeClr val="bg2"/>
                </a:solidFill>
              </a:rPr>
              <a:t>Limited data in 65+ yrs. </a:t>
            </a:r>
            <a:r>
              <a:rPr lang="en-GB" sz="1200" dirty="0" smtClean="0">
                <a:solidFill>
                  <a:schemeClr val="bg2"/>
                </a:solidFill>
              </a:rPr>
              <a:t>Caution in </a:t>
            </a:r>
            <a:r>
              <a:rPr lang="en-GB" sz="1200" dirty="0">
                <a:solidFill>
                  <a:schemeClr val="bg2"/>
                </a:solidFill>
              </a:rPr>
              <a:t>severe hepatic </a:t>
            </a:r>
            <a:r>
              <a:rPr lang="en-GB" sz="1200" dirty="0" smtClean="0">
                <a:solidFill>
                  <a:schemeClr val="bg2"/>
                </a:solidFill>
              </a:rPr>
              <a:t>impairment. </a:t>
            </a:r>
            <a:r>
              <a:rPr lang="en-GB" sz="1200" b="1" dirty="0" smtClean="0">
                <a:solidFill>
                  <a:schemeClr val="bg2"/>
                </a:solidFill>
              </a:rPr>
              <a:t>Contraindications</a:t>
            </a:r>
            <a:r>
              <a:rPr lang="en-GB" sz="1200" b="1" dirty="0">
                <a:solidFill>
                  <a:schemeClr val="bg2"/>
                </a:solidFill>
              </a:rPr>
              <a:t>: </a:t>
            </a:r>
            <a:r>
              <a:rPr lang="en-GB" sz="1200" dirty="0">
                <a:solidFill>
                  <a:schemeClr val="bg2"/>
                </a:solidFill>
              </a:rPr>
              <a:t>Hypersensitivity to any ingredient. Co-administration with </a:t>
            </a:r>
            <a:r>
              <a:rPr lang="en-GB" sz="1200" dirty="0" err="1">
                <a:solidFill>
                  <a:schemeClr val="bg2"/>
                </a:solidFill>
              </a:rPr>
              <a:t>dofetilide</a:t>
            </a:r>
            <a:r>
              <a:rPr lang="en-GB" sz="1200" dirty="0">
                <a:solidFill>
                  <a:schemeClr val="bg2"/>
                </a:solidFill>
              </a:rPr>
              <a:t>  </a:t>
            </a:r>
            <a:r>
              <a:rPr lang="en-GB" sz="1200" b="1" dirty="0" smtClean="0">
                <a:solidFill>
                  <a:schemeClr val="bg2"/>
                </a:solidFill>
              </a:rPr>
              <a:t>Warnings/precautions</a:t>
            </a:r>
            <a:r>
              <a:rPr lang="en-GB" sz="1200" b="1" dirty="0">
                <a:solidFill>
                  <a:schemeClr val="bg2"/>
                </a:solidFill>
              </a:rPr>
              <a:t>: </a:t>
            </a:r>
            <a:r>
              <a:rPr lang="en-GB" sz="1200" dirty="0">
                <a:solidFill>
                  <a:schemeClr val="bg2"/>
                </a:solidFill>
              </a:rPr>
              <a:t>Risk of hypersensitivity reactions. Discontinue </a:t>
            </a:r>
            <a:r>
              <a:rPr lang="en-GB" sz="1200" dirty="0" err="1">
                <a:solidFill>
                  <a:schemeClr val="bg2"/>
                </a:solidFill>
              </a:rPr>
              <a:t>dolutegravir</a:t>
            </a:r>
            <a:r>
              <a:rPr lang="en-GB" sz="1200" dirty="0">
                <a:solidFill>
                  <a:schemeClr val="bg2"/>
                </a:solidFill>
              </a:rPr>
              <a:t> and other suspect agents immediately if suspected. Risks of </a:t>
            </a:r>
            <a:r>
              <a:rPr lang="en-GB" sz="1200" dirty="0" err="1">
                <a:solidFill>
                  <a:schemeClr val="bg2"/>
                </a:solidFill>
              </a:rPr>
              <a:t>osteonecrosis</a:t>
            </a:r>
            <a:r>
              <a:rPr lang="en-GB" sz="1200" dirty="0">
                <a:solidFill>
                  <a:schemeClr val="bg2"/>
                </a:solidFill>
              </a:rPr>
              <a:t>, immune reactivation syndrome. Monitor LFTs in Hepatitis B/C co-infection and </a:t>
            </a:r>
            <a:r>
              <a:rPr lang="en-GB" sz="1200" dirty="0" smtClean="0">
                <a:solidFill>
                  <a:schemeClr val="bg2"/>
                </a:solidFill>
              </a:rPr>
              <a:t>ensure </a:t>
            </a:r>
            <a:r>
              <a:rPr lang="en-GB" sz="1200" dirty="0">
                <a:solidFill>
                  <a:schemeClr val="bg2"/>
                </a:solidFill>
              </a:rPr>
              <a:t>effective Hepatitis B therapy. Monitor with </a:t>
            </a:r>
            <a:r>
              <a:rPr lang="en-GB" sz="1200" dirty="0" err="1">
                <a:solidFill>
                  <a:schemeClr val="bg2"/>
                </a:solidFill>
              </a:rPr>
              <a:t>metformin</a:t>
            </a:r>
            <a:r>
              <a:rPr lang="en-GB" sz="1200" dirty="0">
                <a:solidFill>
                  <a:schemeClr val="bg2"/>
                </a:solidFill>
              </a:rPr>
              <a:t>. Use with </a:t>
            </a:r>
            <a:r>
              <a:rPr lang="en-GB" sz="1200" dirty="0" err="1">
                <a:solidFill>
                  <a:schemeClr val="bg2"/>
                </a:solidFill>
              </a:rPr>
              <a:t>etravirine</a:t>
            </a:r>
            <a:r>
              <a:rPr lang="en-GB" sz="1200" dirty="0">
                <a:solidFill>
                  <a:schemeClr val="bg2"/>
                </a:solidFill>
              </a:rPr>
              <a:t> requires boosted PI. Use with Mg/Al-containing antacids, calcium, </a:t>
            </a:r>
            <a:r>
              <a:rPr lang="en-GB" sz="1200" dirty="0" smtClean="0">
                <a:solidFill>
                  <a:schemeClr val="bg2"/>
                </a:solidFill>
              </a:rPr>
              <a:t>multivitamins</a:t>
            </a:r>
            <a:r>
              <a:rPr lang="en-GB" sz="1200" dirty="0">
                <a:solidFill>
                  <a:schemeClr val="bg2"/>
                </a:solidFill>
              </a:rPr>
              <a:t> </a:t>
            </a:r>
            <a:r>
              <a:rPr lang="en-GB" sz="1200" dirty="0" smtClean="0">
                <a:solidFill>
                  <a:schemeClr val="bg2"/>
                </a:solidFill>
              </a:rPr>
              <a:t>or </a:t>
            </a:r>
            <a:r>
              <a:rPr lang="en-GB" sz="1200" dirty="0">
                <a:solidFill>
                  <a:schemeClr val="bg2"/>
                </a:solidFill>
              </a:rPr>
              <a:t>iron requires dosage separation. Use with St John’s </a:t>
            </a:r>
            <a:r>
              <a:rPr lang="en-GB" sz="1200" dirty="0" err="1">
                <a:solidFill>
                  <a:schemeClr val="bg2"/>
                </a:solidFill>
              </a:rPr>
              <a:t>Wort</a:t>
            </a:r>
            <a:r>
              <a:rPr lang="en-GB" sz="1200" dirty="0">
                <a:solidFill>
                  <a:schemeClr val="bg2"/>
                </a:solidFill>
              </a:rPr>
              <a:t> and some </a:t>
            </a:r>
            <a:r>
              <a:rPr lang="en-GB" sz="1200" dirty="0" smtClean="0">
                <a:solidFill>
                  <a:schemeClr val="bg2"/>
                </a:solidFill>
              </a:rPr>
              <a:t>anti-</a:t>
            </a:r>
            <a:br>
              <a:rPr lang="en-GB" sz="1200" dirty="0" smtClean="0">
                <a:solidFill>
                  <a:schemeClr val="bg2"/>
                </a:solidFill>
              </a:rPr>
            </a:br>
            <a:r>
              <a:rPr lang="en-GB" sz="1200" dirty="0">
                <a:solidFill>
                  <a:schemeClr val="bg2"/>
                </a:solidFill>
              </a:rPr>
              <a:t>epileptic drugs not recommended. </a:t>
            </a:r>
            <a:r>
              <a:rPr lang="en-GB" sz="1200" b="1" dirty="0">
                <a:solidFill>
                  <a:schemeClr val="bg2"/>
                </a:solidFill>
              </a:rPr>
              <a:t> Pregnancy/ lactation:</a:t>
            </a:r>
            <a:endParaRPr lang="en-GB" sz="1200" dirty="0">
              <a:solidFill>
                <a:schemeClr val="bg2"/>
              </a:solidFill>
              <a:ea typeface="ＭＳ Ｐゴシック" pitchFamily="48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3" y="4992036"/>
            <a:ext cx="8208145" cy="60016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100" dirty="0" smtClean="0">
                <a:solidFill>
                  <a:schemeClr val="bg2"/>
                </a:solidFill>
              </a:rPr>
              <a:t>Adverse events should be reported. For Ireland, </a:t>
            </a:r>
            <a:r>
              <a:rPr lang="en-IE" sz="1100" dirty="0" smtClean="0">
                <a:solidFill>
                  <a:schemeClr val="bg2"/>
                </a:solidFill>
              </a:rPr>
              <a:t>adverse events should be reported directly to the HPRA; Freepost, </a:t>
            </a:r>
            <a:r>
              <a:rPr lang="en-IE" sz="1100" dirty="0" err="1" smtClean="0">
                <a:solidFill>
                  <a:schemeClr val="bg2"/>
                </a:solidFill>
              </a:rPr>
              <a:t>Pharmacovigilance</a:t>
            </a:r>
            <a:r>
              <a:rPr lang="en-IE" sz="1100" dirty="0" smtClean="0">
                <a:solidFill>
                  <a:schemeClr val="bg2"/>
                </a:solidFill>
              </a:rPr>
              <a:t> Section, Health Products Regulatory Authority, </a:t>
            </a:r>
            <a:r>
              <a:rPr lang="en-IE" sz="1100" dirty="0" err="1" smtClean="0">
                <a:solidFill>
                  <a:schemeClr val="bg2"/>
                </a:solidFill>
              </a:rPr>
              <a:t>Earlsfort</a:t>
            </a:r>
            <a:r>
              <a:rPr lang="en-IE" sz="1100" dirty="0" smtClean="0">
                <a:solidFill>
                  <a:schemeClr val="bg2"/>
                </a:solidFill>
              </a:rPr>
              <a:t> Terrace, Dublin 2, Tel: +353 1 676 4971,</a:t>
            </a:r>
            <a:r>
              <a:rPr lang="en-IE" sz="1100" i="1" dirty="0" smtClean="0">
                <a:solidFill>
                  <a:schemeClr val="bg2"/>
                </a:solidFill>
              </a:rPr>
              <a:t> medsafety@hpra.ie. </a:t>
            </a:r>
            <a:r>
              <a:rPr lang="en-GB" sz="1100" dirty="0" smtClean="0">
                <a:solidFill>
                  <a:schemeClr val="bg2"/>
                </a:solidFill>
              </a:rPr>
              <a:t>Adverse events should also be reported to GlaxoSmithKline on 1800 244 255.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8314" y="4587819"/>
            <a:ext cx="8207374" cy="3600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100" dirty="0">
                <a:solidFill>
                  <a:schemeClr val="bg2"/>
                </a:solidFill>
              </a:rPr>
              <a:t>Adverse events should be reported. For the UK, reporting forms and information can be found at </a:t>
            </a:r>
            <a:r>
              <a:rPr lang="en-GB" sz="1100" i="1" dirty="0">
                <a:solidFill>
                  <a:schemeClr val="bg2"/>
                </a:solidFill>
              </a:rPr>
              <a:t>www.mhra.gov.uk/yellowcard.</a:t>
            </a:r>
            <a:r>
              <a:rPr lang="en-GB" sz="1100" dirty="0">
                <a:solidFill>
                  <a:schemeClr val="bg2"/>
                </a:solidFill>
              </a:rPr>
              <a:t> Adverse events should also be reported to GlaxoSmithKline on 0800 221 441. 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53542" y="3284984"/>
            <a:ext cx="504056" cy="24198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 smtClean="0">
                <a:solidFill>
                  <a:schemeClr val="bg2"/>
                </a:solidFill>
                <a:ea typeface="ヒラギノ角ゴ Pro W3"/>
              </a:rPr>
              <a:t>POM</a:t>
            </a:r>
            <a:endParaRPr lang="en-US" sz="1100" dirty="0" smtClean="0">
              <a:solidFill>
                <a:schemeClr val="bg2"/>
              </a:solidFill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766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sz="1600" dirty="0">
                <a:ea typeface="Calibri" pitchFamily="34" charset="0"/>
              </a:rPr>
              <a:t>Prescribing Information</a:t>
            </a:r>
            <a:r>
              <a:rPr lang="en-GB" sz="1400" dirty="0">
                <a:ea typeface="Calibri" pitchFamily="34" charset="0"/>
              </a:rPr>
              <a:t/>
            </a:r>
            <a:br>
              <a:rPr lang="en-GB" sz="1400" dirty="0">
                <a:ea typeface="Calibri" pitchFamily="34" charset="0"/>
              </a:rPr>
            </a:br>
            <a:r>
              <a:rPr lang="en-GB" sz="1400" dirty="0" err="1">
                <a:ea typeface="Calibri" pitchFamily="34" charset="0"/>
              </a:rPr>
              <a:t>Triumeq</a:t>
            </a:r>
            <a:r>
              <a:rPr lang="en-GB" sz="1400" baseline="30000" dirty="0" smtClean="0">
                <a:ea typeface="Calibri" pitchFamily="34" charset="0"/>
              </a:rPr>
              <a:t>®▼</a:t>
            </a:r>
            <a:r>
              <a:rPr lang="en-GB" sz="1400" dirty="0" smtClean="0">
                <a:ea typeface="Calibri" pitchFamily="34" charset="0"/>
              </a:rPr>
              <a:t>(dolutegravir </a:t>
            </a:r>
            <a:r>
              <a:rPr lang="en-GB" sz="1400" dirty="0">
                <a:ea typeface="Calibri" pitchFamily="34" charset="0"/>
              </a:rPr>
              <a:t>50mg/</a:t>
            </a:r>
            <a:r>
              <a:rPr lang="en-GB" sz="1400" dirty="0" err="1">
                <a:ea typeface="Calibri" pitchFamily="34" charset="0"/>
              </a:rPr>
              <a:t>abacavir</a:t>
            </a:r>
            <a:r>
              <a:rPr lang="en-GB" sz="1400" dirty="0">
                <a:ea typeface="Calibri" pitchFamily="34" charset="0"/>
              </a:rPr>
              <a:t> 600mg/lamivudine 300mg </a:t>
            </a:r>
            <a:r>
              <a:rPr lang="en-GB" sz="1400" dirty="0" smtClean="0">
                <a:ea typeface="Calibri" pitchFamily="34" charset="0"/>
              </a:rPr>
              <a:t>tablets)</a:t>
            </a:r>
            <a:r>
              <a:rPr lang="en-GB" sz="1400" dirty="0">
                <a:ea typeface="Calibri" pitchFamily="34" charset="0"/>
              </a:rPr>
              <a:t/>
            </a:r>
            <a:br>
              <a:rPr lang="en-GB" sz="1400" dirty="0">
                <a:ea typeface="Calibri" pitchFamily="34" charset="0"/>
              </a:rPr>
            </a:br>
            <a:r>
              <a:rPr lang="en-GB" sz="1200" b="0" dirty="0" smtClean="0">
                <a:ea typeface="Calibri" pitchFamily="34" charset="0"/>
              </a:rPr>
              <a:t>(See </a:t>
            </a:r>
            <a:r>
              <a:rPr lang="en-GB" sz="1200" b="0" dirty="0">
                <a:ea typeface="Calibri" pitchFamily="34" charset="0"/>
              </a:rPr>
              <a:t>Summary of Product Characteristics before </a:t>
            </a:r>
            <a:r>
              <a:rPr lang="en-GB" sz="1200" b="0" dirty="0" smtClean="0">
                <a:ea typeface="Calibri" pitchFamily="34" charset="0"/>
              </a:rPr>
              <a:t>prescribing)</a:t>
            </a:r>
            <a:endParaRPr lang="en-GB" sz="1200" b="0" dirty="0">
              <a:ea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1998" y="1441931"/>
            <a:ext cx="4176463" cy="372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200" dirty="0" smtClean="0">
                <a:solidFill>
                  <a:schemeClr val="bg2"/>
                </a:solidFill>
              </a:rPr>
              <a:t>containing </a:t>
            </a:r>
            <a:r>
              <a:rPr lang="en-GB" sz="1200" dirty="0">
                <a:solidFill>
                  <a:schemeClr val="bg2"/>
                </a:solidFill>
              </a:rPr>
              <a:t>antacids, calcium, multivitamins or iron requires dosage separation. Caution with ribavirin, metformin</a:t>
            </a:r>
            <a:r>
              <a:rPr lang="en-GB" sz="1200" b="1" dirty="0">
                <a:solidFill>
                  <a:schemeClr val="bg2"/>
                </a:solidFill>
              </a:rPr>
              <a:t>. Pregnancy/lactation: </a:t>
            </a:r>
            <a:r>
              <a:rPr lang="en-GB" sz="1200" dirty="0">
                <a:solidFill>
                  <a:schemeClr val="bg2"/>
                </a:solidFill>
              </a:rPr>
              <a:t>Not recommended. Avoid breast-feeding. </a:t>
            </a:r>
            <a:r>
              <a:rPr lang="en-GB" sz="1200" b="1" dirty="0">
                <a:solidFill>
                  <a:schemeClr val="bg2"/>
                </a:solidFill>
              </a:rPr>
              <a:t>Side effects: </a:t>
            </a:r>
            <a:r>
              <a:rPr lang="en-GB" sz="1200" dirty="0">
                <a:solidFill>
                  <a:schemeClr val="bg2"/>
                </a:solidFill>
              </a:rPr>
              <a:t>See SPC for details. Headache, insomnia, sleep/dream disorders, GI disturbance, fatigue, hypersensitivity, anorexia, depression, dizziness, somnolence, lethargy, malaise, cough, nasal symptoms, rash, pruritus, alopecia, arthralgia, muscle disorders, asthenia, fever, elevations of ALT, AST and CPK, blood </a:t>
            </a:r>
            <a:r>
              <a:rPr lang="en-GB" sz="1200" dirty="0" err="1">
                <a:solidFill>
                  <a:schemeClr val="bg2"/>
                </a:solidFill>
              </a:rPr>
              <a:t>dyscrasias</a:t>
            </a:r>
            <a:r>
              <a:rPr lang="en-GB" sz="1200" dirty="0">
                <a:solidFill>
                  <a:schemeClr val="bg2"/>
                </a:solidFill>
              </a:rPr>
              <a:t>, rhabdomyolysis, erythema </a:t>
            </a:r>
            <a:r>
              <a:rPr lang="en-GB" sz="1200" dirty="0" err="1">
                <a:solidFill>
                  <a:schemeClr val="bg2"/>
                </a:solidFill>
              </a:rPr>
              <a:t>multiforme</a:t>
            </a:r>
            <a:r>
              <a:rPr lang="en-GB" sz="1200" dirty="0">
                <a:solidFill>
                  <a:schemeClr val="bg2"/>
                </a:solidFill>
              </a:rPr>
              <a:t>, Stevens-Johnson syndrome, toxic epidermal necrolysis. </a:t>
            </a:r>
            <a:r>
              <a:rPr lang="en-GB" sz="1200" b="1" dirty="0">
                <a:solidFill>
                  <a:schemeClr val="bg2"/>
                </a:solidFill>
              </a:rPr>
              <a:t>Basic NHS costs: </a:t>
            </a:r>
            <a:r>
              <a:rPr lang="en-GB" sz="1200" dirty="0">
                <a:solidFill>
                  <a:schemeClr val="bg2"/>
                </a:solidFill>
              </a:rPr>
              <a:t>30 tablets: £798.16 EU/1/14/940/001. MA holder: </a:t>
            </a:r>
            <a:r>
              <a:rPr lang="en-GB" sz="1200" dirty="0" err="1">
                <a:solidFill>
                  <a:schemeClr val="bg2"/>
                </a:solidFill>
              </a:rPr>
              <a:t>ViiV</a:t>
            </a:r>
            <a:r>
              <a:rPr lang="en-GB" sz="1200" dirty="0">
                <a:solidFill>
                  <a:schemeClr val="bg2"/>
                </a:solidFill>
              </a:rPr>
              <a:t> Healthcare UK Ltd, 980 Great West Road, Brentford, Middlesex TW8 9GS. Further information is available from Customer Contact Centre, GlaxoSmithKline UK Ltd, </a:t>
            </a:r>
            <a:r>
              <a:rPr lang="en-GB" sz="1200" dirty="0" err="1">
                <a:solidFill>
                  <a:schemeClr val="bg2"/>
                </a:solidFill>
              </a:rPr>
              <a:t>Stockley</a:t>
            </a:r>
            <a:r>
              <a:rPr lang="en-GB" sz="1200" dirty="0">
                <a:solidFill>
                  <a:schemeClr val="bg2"/>
                </a:solidFill>
              </a:rPr>
              <a:t> Park West, Uxbridge, Middlesex </a:t>
            </a:r>
            <a:r>
              <a:rPr lang="en-GB" sz="1200" dirty="0" smtClean="0">
                <a:solidFill>
                  <a:schemeClr val="bg2"/>
                </a:solidFill>
              </a:rPr>
              <a:t/>
            </a:r>
            <a:br>
              <a:rPr lang="en-GB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UB11 </a:t>
            </a:r>
            <a:r>
              <a:rPr lang="en-GB" sz="1200" dirty="0">
                <a:solidFill>
                  <a:schemeClr val="bg2"/>
                </a:solidFill>
              </a:rPr>
              <a:t>1BT</a:t>
            </a:r>
            <a:r>
              <a:rPr lang="en-GB" sz="1200" dirty="0" smtClean="0">
                <a:solidFill>
                  <a:schemeClr val="bg2"/>
                </a:solidFill>
              </a:rPr>
              <a:t>.</a:t>
            </a:r>
            <a:endParaRPr lang="en-GB" sz="1100" dirty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endParaRPr lang="en-GB" sz="1050" dirty="0" smtClean="0">
              <a:solidFill>
                <a:schemeClr val="bg2"/>
              </a:solidFill>
              <a:ea typeface="ＭＳ Ｐゴシック" pitchFamily="48" charset="-128"/>
            </a:endParaRPr>
          </a:p>
          <a:p>
            <a:pPr algn="just">
              <a:lnSpc>
                <a:spcPct val="85000"/>
              </a:lnSpc>
            </a:pPr>
            <a:endParaRPr lang="en-GB" sz="1050" dirty="0" smtClean="0">
              <a:solidFill>
                <a:schemeClr val="bg2"/>
              </a:solidFill>
              <a:ea typeface="ＭＳ Ｐゴシック" pitchFamily="48" charset="-128"/>
            </a:endParaRPr>
          </a:p>
          <a:p>
            <a:pPr>
              <a:lnSpc>
                <a:spcPct val="85000"/>
              </a:lnSpc>
            </a:pPr>
            <a:r>
              <a:rPr lang="en-GB" sz="1050" dirty="0" err="1" smtClean="0">
                <a:solidFill>
                  <a:schemeClr val="bg2"/>
                </a:solidFill>
              </a:rPr>
              <a:t>Triumeq</a:t>
            </a:r>
            <a:r>
              <a:rPr lang="en-GB" sz="1050" dirty="0" smtClean="0">
                <a:solidFill>
                  <a:schemeClr val="bg2"/>
                </a:solidFill>
              </a:rPr>
              <a:t> </a:t>
            </a:r>
            <a:r>
              <a:rPr lang="en-GB" sz="1050" dirty="0">
                <a:solidFill>
                  <a:schemeClr val="bg2"/>
                </a:solidFill>
              </a:rPr>
              <a:t>is a registered trademark of the </a:t>
            </a:r>
            <a:r>
              <a:rPr lang="en-GB" sz="1050" dirty="0" err="1">
                <a:solidFill>
                  <a:schemeClr val="bg2"/>
                </a:solidFill>
              </a:rPr>
              <a:t>ViiV</a:t>
            </a:r>
            <a:r>
              <a:rPr lang="en-GB" sz="1050" dirty="0">
                <a:solidFill>
                  <a:schemeClr val="bg2"/>
                </a:solidFill>
              </a:rPr>
              <a:t> Healthcare </a:t>
            </a:r>
            <a:r>
              <a:rPr lang="en-GB" sz="1050" dirty="0" smtClean="0">
                <a:solidFill>
                  <a:schemeClr val="bg2"/>
                </a:solidFill>
              </a:rPr>
              <a:t>Group </a:t>
            </a:r>
            <a:br>
              <a:rPr lang="en-GB" sz="1050" dirty="0" smtClean="0">
                <a:solidFill>
                  <a:schemeClr val="bg2"/>
                </a:solidFill>
              </a:rPr>
            </a:br>
            <a:r>
              <a:rPr lang="en-GB" sz="1050" dirty="0" smtClean="0">
                <a:solidFill>
                  <a:schemeClr val="bg2"/>
                </a:solidFill>
              </a:rPr>
              <a:t>of </a:t>
            </a:r>
            <a:r>
              <a:rPr lang="en-GB" sz="1050" dirty="0">
                <a:solidFill>
                  <a:schemeClr val="bg2"/>
                </a:solidFill>
              </a:rPr>
              <a:t>Companies</a:t>
            </a:r>
          </a:p>
          <a:p>
            <a:pPr algn="just">
              <a:lnSpc>
                <a:spcPct val="85000"/>
              </a:lnSpc>
            </a:pPr>
            <a:endParaRPr lang="en-GB" sz="1050" dirty="0" smtClean="0">
              <a:solidFill>
                <a:schemeClr val="bg2"/>
              </a:solidFill>
            </a:endParaRPr>
          </a:p>
          <a:p>
            <a:pPr algn="just">
              <a:lnSpc>
                <a:spcPct val="85000"/>
              </a:lnSpc>
            </a:pPr>
            <a:r>
              <a:rPr lang="en-GB" sz="1050" dirty="0" smtClean="0">
                <a:solidFill>
                  <a:schemeClr val="bg2"/>
                </a:solidFill>
              </a:rPr>
              <a:t>Date </a:t>
            </a:r>
            <a:r>
              <a:rPr lang="en-GB" sz="1050" dirty="0">
                <a:solidFill>
                  <a:schemeClr val="bg2"/>
                </a:solidFill>
              </a:rPr>
              <a:t>of approval: November </a:t>
            </a:r>
            <a:r>
              <a:rPr lang="en-GB" sz="1050" dirty="0" smtClean="0">
                <a:solidFill>
                  <a:schemeClr val="bg2"/>
                </a:solidFill>
              </a:rPr>
              <a:t>2014  Zinc </a:t>
            </a:r>
            <a:r>
              <a:rPr lang="en-GB" sz="1050" dirty="0">
                <a:solidFill>
                  <a:schemeClr val="bg2"/>
                </a:solidFill>
              </a:rPr>
              <a:t>code: UK/TRIM/0037/14(2)</a:t>
            </a:r>
          </a:p>
          <a:p>
            <a:pPr algn="just">
              <a:lnSpc>
                <a:spcPct val="85000"/>
              </a:lnSpc>
            </a:pPr>
            <a:endParaRPr lang="en-GB" sz="1050" dirty="0" smtClean="0">
              <a:solidFill>
                <a:schemeClr val="bg2"/>
              </a:solidFill>
              <a:ea typeface="ＭＳ Ｐゴシック" pitchFamily="48" charset="-128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653542" y="4129965"/>
            <a:ext cx="504056" cy="24198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 smtClean="0">
                <a:solidFill>
                  <a:schemeClr val="bg2"/>
                </a:solidFill>
                <a:ea typeface="ヒラギノ角ゴ Pro W3"/>
              </a:rPr>
              <a:t>POM</a:t>
            </a:r>
            <a:endParaRPr lang="en-US" sz="1100" dirty="0" smtClean="0">
              <a:solidFill>
                <a:schemeClr val="bg2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12" y="1472766"/>
            <a:ext cx="4103685" cy="37025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200" b="1" dirty="0">
                <a:solidFill>
                  <a:schemeClr val="bg2"/>
                </a:solidFill>
              </a:rPr>
              <a:t>Indication: </a:t>
            </a:r>
            <a:r>
              <a:rPr lang="en-GB" sz="1200" dirty="0">
                <a:solidFill>
                  <a:schemeClr val="bg2"/>
                </a:solidFill>
              </a:rPr>
              <a:t>HIV in over 12 years and </a:t>
            </a:r>
            <a:r>
              <a:rPr lang="en-GB" sz="1200" i="1" u="sng" dirty="0">
                <a:solidFill>
                  <a:schemeClr val="bg2"/>
                </a:solidFill>
              </a:rPr>
              <a:t>&gt;</a:t>
            </a:r>
            <a:r>
              <a:rPr lang="en-GB" sz="1200" i="1" dirty="0">
                <a:solidFill>
                  <a:schemeClr val="bg2"/>
                </a:solidFill>
              </a:rPr>
              <a:t> 40kg</a:t>
            </a:r>
            <a:r>
              <a:rPr lang="en-GB" sz="1200" dirty="0">
                <a:solidFill>
                  <a:schemeClr val="bg2"/>
                </a:solidFill>
              </a:rPr>
              <a:t>. Screen for HLA-B*5701 prior to use. Do not use if HLA-B*5701 positive. </a:t>
            </a:r>
            <a:r>
              <a:rPr lang="en-GB" sz="1200" b="1" dirty="0">
                <a:solidFill>
                  <a:schemeClr val="bg2"/>
                </a:solidFill>
              </a:rPr>
              <a:t>Dose: </a:t>
            </a:r>
            <a:r>
              <a:rPr lang="en-GB" sz="1200" dirty="0">
                <a:solidFill>
                  <a:schemeClr val="bg2"/>
                </a:solidFill>
              </a:rPr>
              <a:t>one tablet once daily with or without food. </a:t>
            </a:r>
            <a:r>
              <a:rPr lang="en-GB" sz="1200" i="1" dirty="0">
                <a:solidFill>
                  <a:schemeClr val="bg2"/>
                </a:solidFill>
              </a:rPr>
              <a:t>Elderly: </a:t>
            </a:r>
            <a:r>
              <a:rPr lang="en-GB" sz="1200" dirty="0">
                <a:solidFill>
                  <a:schemeClr val="bg2"/>
                </a:solidFill>
              </a:rPr>
              <a:t>Limited data in 65+ yrs. </a:t>
            </a:r>
            <a:r>
              <a:rPr lang="en-GB" sz="1200" i="1" dirty="0">
                <a:solidFill>
                  <a:schemeClr val="bg2"/>
                </a:solidFill>
              </a:rPr>
              <a:t>Creatinine clearance &lt;50ml/min</a:t>
            </a:r>
            <a:r>
              <a:rPr lang="en-GB" sz="1200" dirty="0">
                <a:solidFill>
                  <a:schemeClr val="bg2"/>
                </a:solidFill>
              </a:rPr>
              <a:t> or </a:t>
            </a:r>
            <a:r>
              <a:rPr lang="en-GB" sz="1200" i="1" dirty="0">
                <a:solidFill>
                  <a:schemeClr val="bg2"/>
                </a:solidFill>
              </a:rPr>
              <a:t>moderate/severe hepatic impairment: </a:t>
            </a:r>
            <a:r>
              <a:rPr lang="en-GB" sz="1200" dirty="0">
                <a:solidFill>
                  <a:schemeClr val="bg2"/>
                </a:solidFill>
              </a:rPr>
              <a:t>Not recommended. </a:t>
            </a:r>
            <a:r>
              <a:rPr lang="en-GB" sz="1200" b="1" dirty="0">
                <a:solidFill>
                  <a:schemeClr val="bg2"/>
                </a:solidFill>
              </a:rPr>
              <a:t>Contraindications: </a:t>
            </a:r>
            <a:r>
              <a:rPr lang="en-GB" sz="1200" dirty="0">
                <a:solidFill>
                  <a:schemeClr val="bg2"/>
                </a:solidFill>
              </a:rPr>
              <a:t>Hypersensitivity to any ingredient. Co-administration with </a:t>
            </a:r>
            <a:r>
              <a:rPr lang="en-GB" sz="1200" dirty="0" err="1">
                <a:solidFill>
                  <a:schemeClr val="bg2"/>
                </a:solidFill>
              </a:rPr>
              <a:t>dofetilide</a:t>
            </a:r>
            <a:r>
              <a:rPr lang="en-GB" sz="1200" dirty="0">
                <a:solidFill>
                  <a:schemeClr val="bg2"/>
                </a:solidFill>
              </a:rPr>
              <a:t>.  </a:t>
            </a:r>
            <a:r>
              <a:rPr lang="en-GB" sz="1200" b="1" dirty="0">
                <a:solidFill>
                  <a:schemeClr val="bg2"/>
                </a:solidFill>
              </a:rPr>
              <a:t>Warnings/precautions: </a:t>
            </a:r>
            <a:r>
              <a:rPr lang="en-GB" sz="1200" dirty="0">
                <a:solidFill>
                  <a:schemeClr val="bg2"/>
                </a:solidFill>
              </a:rPr>
              <a:t>Both </a:t>
            </a:r>
            <a:r>
              <a:rPr lang="en-GB" sz="1200" dirty="0" err="1">
                <a:solidFill>
                  <a:schemeClr val="bg2"/>
                </a:solidFill>
              </a:rPr>
              <a:t>abacavir</a:t>
            </a:r>
            <a:r>
              <a:rPr lang="en-GB" sz="1200" dirty="0">
                <a:solidFill>
                  <a:schemeClr val="bg2"/>
                </a:solidFill>
              </a:rPr>
              <a:t> and dolutegravir are associated with risk of hypersensitivity reactions (HSR). </a:t>
            </a:r>
            <a:r>
              <a:rPr lang="en-US" sz="1200" dirty="0">
                <a:solidFill>
                  <a:schemeClr val="bg2"/>
                </a:solidFill>
              </a:rPr>
              <a:t>Do not initiate in HLA-B*5701+ or previous suspected </a:t>
            </a:r>
            <a:r>
              <a:rPr lang="en-US" sz="1200" dirty="0" err="1">
                <a:solidFill>
                  <a:schemeClr val="bg2"/>
                </a:solidFill>
              </a:rPr>
              <a:t>abacavir</a:t>
            </a:r>
            <a:r>
              <a:rPr lang="en-US" sz="1200" dirty="0">
                <a:solidFill>
                  <a:schemeClr val="bg2"/>
                </a:solidFill>
              </a:rPr>
              <a:t> HSR. Stop </a:t>
            </a:r>
            <a:r>
              <a:rPr lang="en-US" sz="1200" dirty="0" err="1">
                <a:solidFill>
                  <a:schemeClr val="bg2"/>
                </a:solidFill>
              </a:rPr>
              <a:t>Triumeq</a:t>
            </a:r>
            <a:r>
              <a:rPr lang="en-US" sz="1200" dirty="0">
                <a:solidFill>
                  <a:schemeClr val="bg2"/>
                </a:solidFill>
              </a:rPr>
              <a:t> without delay if HSR suspected. Never reintroduce any dolutegravir- or </a:t>
            </a:r>
            <a:r>
              <a:rPr lang="en-US" sz="1200" dirty="0" err="1">
                <a:solidFill>
                  <a:schemeClr val="bg2"/>
                </a:solidFill>
              </a:rPr>
              <a:t>abacavir</a:t>
            </a:r>
            <a:r>
              <a:rPr lang="en-US" sz="1200" dirty="0">
                <a:solidFill>
                  <a:schemeClr val="bg2"/>
                </a:solidFill>
              </a:rPr>
              <a:t>-containing product after suspected HSR. </a:t>
            </a:r>
            <a:r>
              <a:rPr lang="en-GB" sz="1200" dirty="0">
                <a:solidFill>
                  <a:schemeClr val="bg2"/>
                </a:solidFill>
              </a:rPr>
              <a:t>Risks of lactic acidosis,  lipodystrophy, immune reactivation syndrome, osteonecrosis. Monitor LFTs in Hepatitis B/C co-infection.  </a:t>
            </a:r>
            <a:r>
              <a:rPr lang="en-IE" sz="1200" dirty="0">
                <a:solidFill>
                  <a:schemeClr val="bg2"/>
                </a:solidFill>
              </a:rPr>
              <a:t>Inconclusive data on relationship between </a:t>
            </a:r>
            <a:r>
              <a:rPr lang="en-IE" sz="1200" dirty="0" err="1">
                <a:solidFill>
                  <a:schemeClr val="bg2"/>
                </a:solidFill>
              </a:rPr>
              <a:t>abacavir</a:t>
            </a:r>
            <a:r>
              <a:rPr lang="en-IE" sz="1200" dirty="0">
                <a:solidFill>
                  <a:schemeClr val="bg2"/>
                </a:solidFill>
              </a:rPr>
              <a:t> and MI; m</a:t>
            </a:r>
            <a:r>
              <a:rPr lang="en-GB" sz="1200" dirty="0" err="1">
                <a:solidFill>
                  <a:schemeClr val="bg2"/>
                </a:solidFill>
              </a:rPr>
              <a:t>inimise</a:t>
            </a:r>
            <a:r>
              <a:rPr lang="en-GB" sz="1200" dirty="0">
                <a:solidFill>
                  <a:schemeClr val="bg2"/>
                </a:solidFill>
              </a:rPr>
              <a:t> all modifiable CV risk factors (e.g. smoking, hypertension, hyperlipidaemia). Not recommended if dolutegravir required </a:t>
            </a:r>
            <a:r>
              <a:rPr lang="en-GB" sz="1200" dirty="0" err="1">
                <a:solidFill>
                  <a:schemeClr val="bg2"/>
                </a:solidFill>
              </a:rPr>
              <a:t>b.d</a:t>
            </a:r>
            <a:r>
              <a:rPr lang="en-GB" sz="1200" dirty="0">
                <a:solidFill>
                  <a:schemeClr val="bg2"/>
                </a:solidFill>
              </a:rPr>
              <a:t>. </a:t>
            </a:r>
            <a:r>
              <a:rPr lang="en-GB" sz="1200" dirty="0" smtClean="0">
                <a:solidFill>
                  <a:schemeClr val="bg2"/>
                </a:solidFill>
              </a:rPr>
              <a:t>Use </a:t>
            </a:r>
            <a:r>
              <a:rPr lang="en-GB" sz="1200" dirty="0">
                <a:solidFill>
                  <a:schemeClr val="bg2"/>
                </a:solidFill>
              </a:rPr>
              <a:t>with </a:t>
            </a:r>
            <a:r>
              <a:rPr lang="en-GB" sz="1200" dirty="0" err="1">
                <a:solidFill>
                  <a:schemeClr val="bg2"/>
                </a:solidFill>
              </a:rPr>
              <a:t>cladribine</a:t>
            </a:r>
            <a:r>
              <a:rPr lang="en-GB" sz="1200" dirty="0">
                <a:solidFill>
                  <a:schemeClr val="bg2"/>
                </a:solidFill>
              </a:rPr>
              <a:t>, </a:t>
            </a:r>
            <a:r>
              <a:rPr lang="en-GB" sz="1200" dirty="0" err="1">
                <a:solidFill>
                  <a:schemeClr val="bg2"/>
                </a:solidFill>
              </a:rPr>
              <a:t>emtricitabine</a:t>
            </a:r>
            <a:r>
              <a:rPr lang="en-GB" sz="1200" dirty="0">
                <a:solidFill>
                  <a:schemeClr val="bg2"/>
                </a:solidFill>
              </a:rPr>
              <a:t>, enzyme inducers e.g. anticonvulsants, St John’s </a:t>
            </a:r>
            <a:r>
              <a:rPr lang="en-GB" sz="1200" dirty="0" err="1">
                <a:solidFill>
                  <a:schemeClr val="bg2"/>
                </a:solidFill>
              </a:rPr>
              <a:t>Wort</a:t>
            </a:r>
            <a:r>
              <a:rPr lang="en-GB" sz="1200" dirty="0">
                <a:solidFill>
                  <a:schemeClr val="bg2"/>
                </a:solidFill>
              </a:rPr>
              <a:t>, not recommended. Use with </a:t>
            </a:r>
            <a:r>
              <a:rPr lang="en-GB" sz="1200" dirty="0" err="1">
                <a:solidFill>
                  <a:schemeClr val="bg2"/>
                </a:solidFill>
              </a:rPr>
              <a:t>etravirine</a:t>
            </a:r>
            <a:r>
              <a:rPr lang="en-GB" sz="1200" dirty="0">
                <a:solidFill>
                  <a:schemeClr val="bg2"/>
                </a:solidFill>
              </a:rPr>
              <a:t> requires boosted PI. Use with </a:t>
            </a:r>
            <a:r>
              <a:rPr lang="en-GB" sz="1200" dirty="0" smtClean="0">
                <a:solidFill>
                  <a:schemeClr val="bg2"/>
                </a:solidFill>
              </a:rPr>
              <a:t>Mg/Al-</a:t>
            </a:r>
            <a:br>
              <a:rPr lang="en-GB" sz="1200" dirty="0" smtClean="0">
                <a:solidFill>
                  <a:schemeClr val="bg2"/>
                </a:solidFill>
              </a:rPr>
            </a:br>
            <a:endParaRPr lang="en-GB" sz="1200" dirty="0">
              <a:solidFill>
                <a:schemeClr val="bg2"/>
              </a:solidFill>
              <a:ea typeface="ＭＳ Ｐゴシック" pitchFamily="48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3" y="5565140"/>
            <a:ext cx="8208145" cy="60016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100" dirty="0" smtClean="0">
                <a:solidFill>
                  <a:schemeClr val="bg2"/>
                </a:solidFill>
              </a:rPr>
              <a:t>Adverse events should be reported. For Ireland, </a:t>
            </a:r>
            <a:r>
              <a:rPr lang="en-IE" sz="1100" dirty="0" smtClean="0">
                <a:solidFill>
                  <a:schemeClr val="bg2"/>
                </a:solidFill>
              </a:rPr>
              <a:t>adverse events should be reported directly to the HPRA; Freepost, </a:t>
            </a:r>
            <a:r>
              <a:rPr lang="en-IE" sz="1100" dirty="0" err="1" smtClean="0">
                <a:solidFill>
                  <a:schemeClr val="bg2"/>
                </a:solidFill>
              </a:rPr>
              <a:t>Pharmacovigilance</a:t>
            </a:r>
            <a:r>
              <a:rPr lang="en-IE" sz="1100" dirty="0" smtClean="0">
                <a:solidFill>
                  <a:schemeClr val="bg2"/>
                </a:solidFill>
              </a:rPr>
              <a:t> Section, Health Products Regulatory Authority, </a:t>
            </a:r>
            <a:r>
              <a:rPr lang="en-IE" sz="1100" dirty="0" err="1" smtClean="0">
                <a:solidFill>
                  <a:schemeClr val="bg2"/>
                </a:solidFill>
              </a:rPr>
              <a:t>Earlsfort</a:t>
            </a:r>
            <a:r>
              <a:rPr lang="en-IE" sz="1100" dirty="0" smtClean="0">
                <a:solidFill>
                  <a:schemeClr val="bg2"/>
                </a:solidFill>
              </a:rPr>
              <a:t> Terrace, Dublin 2, Tel: +353 1 676 4971,</a:t>
            </a:r>
            <a:r>
              <a:rPr lang="en-IE" sz="1100" i="1" dirty="0" smtClean="0">
                <a:solidFill>
                  <a:schemeClr val="bg2"/>
                </a:solidFill>
              </a:rPr>
              <a:t> medsafety@hpra.ie. </a:t>
            </a:r>
            <a:r>
              <a:rPr lang="en-GB" sz="1100" dirty="0" smtClean="0">
                <a:solidFill>
                  <a:schemeClr val="bg2"/>
                </a:solidFill>
              </a:rPr>
              <a:t>Adverse events should also be reported to GlaxoSmithKline on 1800 244 255.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8314" y="5114268"/>
            <a:ext cx="8207374" cy="3600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100" dirty="0">
                <a:solidFill>
                  <a:schemeClr val="bg2"/>
                </a:solidFill>
              </a:rPr>
              <a:t>Adverse events should be reported. For the UK, reporting forms and information can be found at </a:t>
            </a:r>
            <a:r>
              <a:rPr lang="en-GB" sz="1100" i="1" dirty="0">
                <a:solidFill>
                  <a:schemeClr val="bg2"/>
                </a:solidFill>
              </a:rPr>
              <a:t>www.mhra.gov.uk/yellowcard.</a:t>
            </a:r>
            <a:r>
              <a:rPr lang="en-GB" sz="1100" dirty="0">
                <a:solidFill>
                  <a:schemeClr val="bg2"/>
                </a:solidFill>
              </a:rPr>
              <a:t> Adverse events should also be reported to GlaxoSmithKline on 0800 221 441. </a:t>
            </a:r>
          </a:p>
        </p:txBody>
      </p:sp>
    </p:spTree>
    <p:extLst>
      <p:ext uri="{BB962C8B-B14F-4D97-AF65-F5344CB8AC3E}">
        <p14:creationId xmlns:p14="http://schemas.microsoft.com/office/powerpoint/2010/main" val="30355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2b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1628800"/>
            <a:ext cx="8100000" cy="4234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Polypharmacy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474822"/>
            <a:ext cx="2800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 smtClean="0">
                <a:solidFill>
                  <a:schemeClr val="bg2"/>
                </a:solidFill>
              </a:rPr>
              <a:t>1. Edelman </a:t>
            </a:r>
            <a:r>
              <a:rPr lang="en-GB" dirty="0">
                <a:solidFill>
                  <a:schemeClr val="bg2"/>
                </a:solidFill>
              </a:rPr>
              <a:t>EJ </a:t>
            </a:r>
            <a:r>
              <a:rPr lang="en-GB" i="1" dirty="0">
                <a:solidFill>
                  <a:schemeClr val="bg2"/>
                </a:solidFill>
              </a:rPr>
              <a:t>et al. Drugs Aging </a:t>
            </a:r>
            <a:r>
              <a:rPr lang="en-GB" dirty="0">
                <a:solidFill>
                  <a:schemeClr val="bg2"/>
                </a:solidFill>
              </a:rPr>
              <a:t>2013; 30: </a:t>
            </a:r>
            <a:r>
              <a:rPr lang="en-GB" dirty="0" smtClean="0">
                <a:solidFill>
                  <a:schemeClr val="bg2"/>
                </a:solidFill>
              </a:rPr>
              <a:t>613-628</a:t>
            </a:r>
            <a:endParaRPr lang="en-GB" dirty="0">
              <a:solidFill>
                <a:schemeClr val="bg2"/>
              </a:solidFill>
            </a:endParaRPr>
          </a:p>
          <a:p>
            <a:pPr algn="l"/>
            <a:r>
              <a:rPr lang="en-GB" dirty="0" smtClean="0">
                <a:solidFill>
                  <a:schemeClr val="bg2"/>
                </a:solidFill>
              </a:rPr>
              <a:t>2. </a:t>
            </a:r>
            <a:r>
              <a:rPr lang="en-GB" dirty="0" err="1" smtClean="0">
                <a:solidFill>
                  <a:schemeClr val="bg2"/>
                </a:solidFill>
              </a:rPr>
              <a:t>Nachega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JB </a:t>
            </a:r>
            <a:r>
              <a:rPr lang="en-GB" i="1" dirty="0">
                <a:solidFill>
                  <a:schemeClr val="bg2"/>
                </a:solidFill>
              </a:rPr>
              <a:t>et al. AIDS </a:t>
            </a:r>
            <a:r>
              <a:rPr lang="en-GB" dirty="0">
                <a:solidFill>
                  <a:schemeClr val="bg2"/>
                </a:solidFill>
              </a:rPr>
              <a:t>2012; 26 (</a:t>
            </a:r>
            <a:r>
              <a:rPr lang="en-GB" dirty="0" err="1">
                <a:solidFill>
                  <a:schemeClr val="bg2"/>
                </a:solidFill>
              </a:rPr>
              <a:t>Suppl</a:t>
            </a:r>
            <a:r>
              <a:rPr lang="en-GB" dirty="0">
                <a:solidFill>
                  <a:schemeClr val="bg2"/>
                </a:solidFill>
              </a:rPr>
              <a:t> 1); </a:t>
            </a:r>
            <a:r>
              <a:rPr lang="en-GB" dirty="0" smtClean="0">
                <a:solidFill>
                  <a:schemeClr val="bg2"/>
                </a:solidFill>
              </a:rPr>
              <a:t>S39-S53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3" y="2061013"/>
            <a:ext cx="4103687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Defined as taking 5 or more chronic medications</a:t>
            </a:r>
            <a:r>
              <a:rPr lang="en-GB" baseline="30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7024" y="1967876"/>
            <a:ext cx="2656574" cy="353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solidFill>
                  <a:srgbClr val="FFFFFF"/>
                </a:solidFill>
              </a:rPr>
              <a:t>Associated with</a:t>
            </a:r>
            <a:r>
              <a:rPr lang="en-GB" sz="2000" dirty="0" smtClean="0">
                <a:solidFill>
                  <a:srgbClr val="FFFFFF"/>
                </a:solidFill>
              </a:rPr>
              <a:t>:</a:t>
            </a:r>
          </a:p>
          <a:p>
            <a:pPr>
              <a:lnSpc>
                <a:spcPct val="110000"/>
              </a:lnSpc>
            </a:pPr>
            <a:endParaRPr lang="en-GB" sz="2000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rgbClr val="FFFFFF"/>
                </a:solidFill>
              </a:rPr>
              <a:t>Adverse </a:t>
            </a:r>
            <a:r>
              <a:rPr lang="en-GB" sz="1400" dirty="0">
                <a:solidFill>
                  <a:srgbClr val="FFFFFF"/>
                </a:solidFill>
              </a:rPr>
              <a:t>drug </a:t>
            </a:r>
            <a:r>
              <a:rPr lang="en-GB" sz="1400" dirty="0" smtClean="0">
                <a:solidFill>
                  <a:srgbClr val="FFFFFF"/>
                </a:solidFill>
              </a:rPr>
              <a:t>events</a:t>
            </a:r>
            <a:r>
              <a:rPr lang="en-GB" sz="1400" baseline="30000" dirty="0" smtClean="0">
                <a:solidFill>
                  <a:srgbClr val="FFFFFF"/>
                </a:solidFill>
              </a:rPr>
              <a:t>1,2</a:t>
            </a:r>
          </a:p>
          <a:p>
            <a:pPr>
              <a:lnSpc>
                <a:spcPct val="110000"/>
              </a:lnSpc>
            </a:pPr>
            <a:endParaRPr lang="en-GB" sz="1400" baseline="30000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GB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FFFFFF"/>
                </a:solidFill>
              </a:rPr>
              <a:t>Drug </a:t>
            </a:r>
            <a:r>
              <a:rPr lang="en-GB" sz="1400" dirty="0" smtClean="0">
                <a:solidFill>
                  <a:srgbClr val="FFFFFF"/>
                </a:solidFill>
              </a:rPr>
              <a:t>interactions</a:t>
            </a:r>
            <a:r>
              <a:rPr lang="en-GB" sz="1400" baseline="30000" dirty="0" smtClean="0">
                <a:solidFill>
                  <a:srgbClr val="FFFFFF"/>
                </a:solidFill>
              </a:rPr>
              <a:t>1,2</a:t>
            </a:r>
          </a:p>
          <a:p>
            <a:pPr>
              <a:lnSpc>
                <a:spcPct val="110000"/>
              </a:lnSpc>
            </a:pPr>
            <a:endParaRPr lang="en-GB" sz="1400" baseline="30000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GB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FFFFFF"/>
                </a:solidFill>
              </a:rPr>
              <a:t>Inappropriate medication </a:t>
            </a:r>
            <a:r>
              <a:rPr lang="en-GB" sz="1400" dirty="0" smtClean="0">
                <a:solidFill>
                  <a:srgbClr val="FFFFFF"/>
                </a:solidFill>
              </a:rPr>
              <a:t>use</a:t>
            </a:r>
            <a:r>
              <a:rPr lang="en-GB" sz="1400" baseline="30000" dirty="0" smtClean="0">
                <a:solidFill>
                  <a:srgbClr val="FFFFFF"/>
                </a:solidFill>
              </a:rPr>
              <a:t>1</a:t>
            </a:r>
          </a:p>
          <a:p>
            <a:pPr>
              <a:lnSpc>
                <a:spcPct val="110000"/>
              </a:lnSpc>
            </a:pPr>
            <a:endParaRPr lang="en-GB" sz="1400" baseline="30000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GB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FFFFFF"/>
                </a:solidFill>
              </a:rPr>
              <a:t>Delirium, falls and </a:t>
            </a:r>
            <a:r>
              <a:rPr lang="en-GB" sz="1400" dirty="0" smtClean="0">
                <a:solidFill>
                  <a:srgbClr val="FFFFFF"/>
                </a:solidFill>
              </a:rPr>
              <a:t>fractures</a:t>
            </a:r>
            <a:r>
              <a:rPr lang="en-GB" sz="1400" baseline="30000" dirty="0" smtClean="0">
                <a:solidFill>
                  <a:srgbClr val="FFFFFF"/>
                </a:solidFill>
              </a:rPr>
              <a:t>1</a:t>
            </a:r>
          </a:p>
          <a:p>
            <a:pPr>
              <a:lnSpc>
                <a:spcPct val="110000"/>
              </a:lnSpc>
            </a:pPr>
            <a:endParaRPr lang="en-GB" sz="1400" baseline="30000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GB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FFFFFF"/>
                </a:solidFill>
              </a:rPr>
              <a:t>Poor adherence</a:t>
            </a:r>
            <a:r>
              <a:rPr lang="en-GB" sz="1400" baseline="30000" dirty="0">
                <a:solidFill>
                  <a:srgbClr val="FFFFFF"/>
                </a:solidFill>
              </a:rPr>
              <a:t>1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3167968"/>
            <a:ext cx="86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310F7E"/>
                </a:solidFill>
              </a:rPr>
              <a:t>5+</a:t>
            </a:r>
            <a:endParaRPr lang="en-GB" sz="4000" b="1" dirty="0">
              <a:solidFill>
                <a:srgbClr val="310F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500" dirty="0">
                <a:solidFill>
                  <a:schemeClr val="tx2"/>
                </a:solidFill>
              </a:rPr>
              <a:t>Age-related physiological changes and their pharmacokinetic </a:t>
            </a:r>
            <a:r>
              <a:rPr lang="it-IT" sz="2500" dirty="0">
                <a:solidFill>
                  <a:schemeClr val="tx2"/>
                </a:solidFill>
              </a:rPr>
              <a:t>consequences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50018"/>
              </p:ext>
            </p:extLst>
          </p:nvPr>
        </p:nvGraphicFramePr>
        <p:xfrm>
          <a:off x="530841" y="3490404"/>
          <a:ext cx="8073409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3658"/>
                <a:gridCol w="1551096"/>
                <a:gridCol w="1791950"/>
                <a:gridCol w="1583322"/>
                <a:gridCol w="166338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Physiological changes in the elderly: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2"/>
                          </a:solidFill>
                        </a:rPr>
                        <a:t>Increased body fat</a:t>
                      </a:r>
                      <a:endParaRPr lang="en-GB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2"/>
                          </a:solidFill>
                        </a:rPr>
                        <a:t>Decrease in </a:t>
                      </a:r>
                      <a:br>
                        <a:rPr lang="en-GB" sz="120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GB" sz="1200" dirty="0" smtClean="0">
                          <a:solidFill>
                            <a:schemeClr val="bg2"/>
                          </a:solidFill>
                        </a:rPr>
                        <a:t>plasma volume</a:t>
                      </a:r>
                      <a:endParaRPr lang="en-GB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2"/>
                          </a:solidFill>
                        </a:rPr>
                        <a:t>Decrease in total body water</a:t>
                      </a:r>
                      <a:endParaRPr lang="en-GB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2"/>
                          </a:solidFill>
                        </a:rPr>
                        <a:t>Decrease in extracellular</a:t>
                      </a:r>
                      <a:br>
                        <a:rPr lang="en-GB" sz="120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GB" sz="1200" dirty="0" smtClean="0">
                          <a:solidFill>
                            <a:schemeClr val="bg2"/>
                          </a:solidFill>
                        </a:rPr>
                        <a:t> body</a:t>
                      </a:r>
                      <a:r>
                        <a:rPr lang="en-GB" sz="1200" baseline="0" dirty="0" smtClean="0">
                          <a:solidFill>
                            <a:schemeClr val="bg2"/>
                          </a:solidFill>
                        </a:rPr>
                        <a:t> fluid</a:t>
                      </a:r>
                      <a:endParaRPr lang="en-GB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2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Pharmacokinetic</a:t>
                      </a:r>
                      <a:r>
                        <a:rPr lang="en-GB" sz="1200" b="1" baseline="0" dirty="0" smtClean="0">
                          <a:solidFill>
                            <a:schemeClr val="bg1"/>
                          </a:solidFill>
                        </a:rPr>
                        <a:t> consequences: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2"/>
                          </a:solidFill>
                        </a:rPr>
                        <a:t>Increased V and t</a:t>
                      </a:r>
                      <a:r>
                        <a:rPr lang="en-GB" sz="1200" baseline="-25000" dirty="0" smtClean="0">
                          <a:solidFill>
                            <a:schemeClr val="bg2"/>
                          </a:solidFill>
                        </a:rPr>
                        <a:t>1/2 </a:t>
                      </a:r>
                      <a:r>
                        <a:rPr lang="en-GB" sz="1200" baseline="0" dirty="0" smtClean="0">
                          <a:solidFill>
                            <a:schemeClr val="bg2"/>
                          </a:solidFill>
                        </a:rPr>
                        <a:t>of lipophilic drugs</a:t>
                      </a:r>
                      <a:endParaRPr lang="en-GB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2"/>
                          </a:solidFill>
                        </a:rPr>
                        <a:t>Increased plasma concentration of hydrophilic drugs</a:t>
                      </a:r>
                      <a:endParaRPr lang="en-GB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1701164"/>
            <a:ext cx="6068414" cy="169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842" y="1821232"/>
            <a:ext cx="1349317" cy="72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39750" y="5619097"/>
            <a:ext cx="8064500" cy="3960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3"/>
                </a:solidFill>
              </a:rPr>
              <a:t>Patients with HIV may be ~14 years older than their chronological age</a:t>
            </a:r>
            <a:r>
              <a:rPr lang="en-GB" sz="1600" b="1" baseline="30000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6474822"/>
            <a:ext cx="49685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1. Klotz </a:t>
            </a:r>
            <a:r>
              <a:rPr lang="en-GB" i="1" dirty="0">
                <a:solidFill>
                  <a:schemeClr val="bg2"/>
                </a:solidFill>
              </a:rPr>
              <a:t>Drug Metabolism Reviews,</a:t>
            </a:r>
            <a:r>
              <a:rPr lang="en-GB" dirty="0">
                <a:solidFill>
                  <a:schemeClr val="bg2"/>
                </a:solidFill>
              </a:rPr>
              <a:t> 2009; 41(2): 67–76</a:t>
            </a:r>
          </a:p>
          <a:p>
            <a:pPr algn="l"/>
            <a:r>
              <a:rPr lang="en-GB" dirty="0">
                <a:solidFill>
                  <a:schemeClr val="bg2"/>
                </a:solidFill>
              </a:rPr>
              <a:t>2. </a:t>
            </a:r>
            <a:r>
              <a:rPr lang="en-GB" dirty="0" err="1">
                <a:solidFill>
                  <a:schemeClr val="bg2"/>
                </a:solidFill>
              </a:rPr>
              <a:t>Rickabaugh</a:t>
            </a:r>
            <a:r>
              <a:rPr lang="en-GB" dirty="0">
                <a:solidFill>
                  <a:schemeClr val="bg2"/>
                </a:solidFill>
              </a:rPr>
              <a:t> TM </a:t>
            </a:r>
            <a:r>
              <a:rPr lang="en-GB" i="1" dirty="0">
                <a:solidFill>
                  <a:schemeClr val="bg2"/>
                </a:solidFill>
              </a:rPr>
              <a:t>et al. </a:t>
            </a:r>
            <a:r>
              <a:rPr lang="en-GB" dirty="0">
                <a:solidFill>
                  <a:schemeClr val="bg2"/>
                </a:solidFill>
              </a:rPr>
              <a:t>2015 </a:t>
            </a:r>
            <a:r>
              <a:rPr lang="en-GB" dirty="0" err="1">
                <a:solidFill>
                  <a:schemeClr val="bg2"/>
                </a:solidFill>
              </a:rPr>
              <a:t>PLoS</a:t>
            </a:r>
            <a:r>
              <a:rPr lang="en-GB" dirty="0">
                <a:solidFill>
                  <a:schemeClr val="bg2"/>
                </a:solidFill>
              </a:rPr>
              <a:t> ONE 10(3): </a:t>
            </a:r>
            <a:r>
              <a:rPr lang="en-GB" dirty="0" smtClean="0">
                <a:solidFill>
                  <a:schemeClr val="bg2"/>
                </a:solidFill>
              </a:rPr>
              <a:t>e0119201. doi:10.1371/journal.pone.0119201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2556384" y="4930281"/>
            <a:ext cx="396044" cy="504056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4325437" y="4930281"/>
            <a:ext cx="396044" cy="504056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6094490" y="4930281"/>
            <a:ext cx="396044" cy="504056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7665521" y="4930281"/>
            <a:ext cx="396044" cy="504056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803661" y="513473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36%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714" y="4927362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8%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3989" y="492736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17%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3464" y="492736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40%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proportion of older HIV-infected</a:t>
            </a:r>
            <a:br>
              <a:rPr lang="en-GB" dirty="0" smtClean="0"/>
            </a:br>
            <a:r>
              <a:rPr lang="en-GB" dirty="0" smtClean="0"/>
              <a:t>individuals is increasing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547495" y="1645642"/>
            <a:ext cx="8056756" cy="646331"/>
          </a:xfrm>
        </p:spPr>
        <p:txBody>
          <a:bodyPr/>
          <a:lstStyle/>
          <a:p>
            <a:r>
              <a:rPr lang="en-GB" dirty="0" smtClean="0"/>
              <a:t>HIV is increasingly seen as a chronic condition, with patients living longer because of advancements in ARV therapy</a:t>
            </a:r>
            <a:r>
              <a:rPr lang="en-GB" baseline="30000" dirty="0" smtClean="0"/>
              <a:t>1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71501" y="2338186"/>
            <a:ext cx="8104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2"/>
                </a:solidFill>
              </a:rPr>
              <a:t>Proportion of patients </a:t>
            </a:r>
            <a:r>
              <a:rPr lang="en-GB" sz="1600" b="1" dirty="0" smtClean="0">
                <a:solidFill>
                  <a:schemeClr val="bg2"/>
                </a:solidFill>
              </a:rPr>
              <a:t>≥50 </a:t>
            </a:r>
            <a:r>
              <a:rPr lang="en-GB" sz="1600" b="1" dirty="0">
                <a:solidFill>
                  <a:schemeClr val="bg2"/>
                </a:solidFill>
              </a:rPr>
              <a:t>years of </a:t>
            </a:r>
            <a:r>
              <a:rPr lang="en-GB" sz="1600" b="1" dirty="0" smtClean="0">
                <a:solidFill>
                  <a:schemeClr val="bg2"/>
                </a:solidFill>
              </a:rPr>
              <a:t>age in </a:t>
            </a:r>
            <a:r>
              <a:rPr lang="en-GB" sz="1600" b="1" dirty="0">
                <a:solidFill>
                  <a:schemeClr val="bg2"/>
                </a:solidFill>
              </a:rPr>
              <a:t>the </a:t>
            </a:r>
            <a:r>
              <a:rPr lang="en-GB" sz="1600" b="1" dirty="0" smtClean="0">
                <a:solidFill>
                  <a:schemeClr val="bg2"/>
                </a:solidFill>
              </a:rPr>
              <a:t>French Hospital Database on </a:t>
            </a:r>
            <a:r>
              <a:rPr lang="en-GB" sz="1600" b="1" dirty="0">
                <a:solidFill>
                  <a:schemeClr val="bg2"/>
                </a:solidFill>
              </a:rPr>
              <a:t>HIV </a:t>
            </a:r>
            <a:r>
              <a:rPr lang="en-GB" sz="1600" b="1" dirty="0" smtClean="0">
                <a:solidFill>
                  <a:schemeClr val="bg2"/>
                </a:solidFill>
              </a:rPr>
              <a:t/>
            </a:r>
            <a:br>
              <a:rPr lang="en-GB" sz="1600" b="1" dirty="0" smtClean="0">
                <a:solidFill>
                  <a:schemeClr val="bg2"/>
                </a:solidFill>
              </a:rPr>
            </a:br>
            <a:r>
              <a:rPr lang="en-GB" sz="1600" b="1" dirty="0" smtClean="0">
                <a:solidFill>
                  <a:schemeClr val="bg2"/>
                </a:solidFill>
              </a:rPr>
              <a:t>(</a:t>
            </a:r>
            <a:r>
              <a:rPr lang="en-GB" sz="1600" b="1" dirty="0">
                <a:solidFill>
                  <a:schemeClr val="bg2"/>
                </a:solidFill>
              </a:rPr>
              <a:t>FHDH ANRS CO4) </a:t>
            </a:r>
            <a:r>
              <a:rPr lang="en-GB" sz="1600" b="1" dirty="0" smtClean="0">
                <a:solidFill>
                  <a:schemeClr val="bg2"/>
                </a:solidFill>
              </a:rPr>
              <a:t>by year </a:t>
            </a:r>
            <a:r>
              <a:rPr lang="en-GB" sz="1600" b="1" dirty="0">
                <a:solidFill>
                  <a:schemeClr val="bg2"/>
                </a:solidFill>
              </a:rPr>
              <a:t>of </a:t>
            </a:r>
            <a:r>
              <a:rPr lang="en-GB" sz="1600" b="1" dirty="0" smtClean="0">
                <a:solidFill>
                  <a:schemeClr val="bg2"/>
                </a:solidFill>
              </a:rPr>
              <a:t>follow-up</a:t>
            </a:r>
            <a:r>
              <a:rPr lang="en-GB" sz="1600" b="1" baseline="30000" dirty="0" smtClean="0">
                <a:solidFill>
                  <a:schemeClr val="bg2"/>
                </a:solidFill>
              </a:rPr>
              <a:t>2</a:t>
            </a:r>
            <a:endParaRPr lang="en-GB" sz="1600" b="1" baseline="30000" dirty="0">
              <a:solidFill>
                <a:schemeClr val="bg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99529" y="3242476"/>
            <a:ext cx="3604721" cy="223233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bg2"/>
                </a:solidFill>
              </a:rPr>
              <a:t>The percentage of </a:t>
            </a:r>
            <a:r>
              <a:rPr lang="en-GB" sz="1600" dirty="0" smtClean="0">
                <a:solidFill>
                  <a:schemeClr val="bg2"/>
                </a:solidFill>
              </a:rPr>
              <a:t>HIV-infected </a:t>
            </a:r>
            <a:r>
              <a:rPr lang="en-GB" sz="1600" dirty="0">
                <a:solidFill>
                  <a:schemeClr val="bg2"/>
                </a:solidFill>
              </a:rPr>
              <a:t>men ≥50 years </a:t>
            </a:r>
            <a:r>
              <a:rPr lang="en-GB" sz="1600" dirty="0" smtClean="0">
                <a:solidFill>
                  <a:schemeClr val="bg2"/>
                </a:solidFill>
              </a:rPr>
              <a:t>of </a:t>
            </a:r>
            <a:r>
              <a:rPr lang="en-GB" sz="1600" dirty="0">
                <a:solidFill>
                  <a:schemeClr val="bg2"/>
                </a:solidFill>
              </a:rPr>
              <a:t>age </a:t>
            </a:r>
            <a:r>
              <a:rPr lang="en-GB" sz="1600" dirty="0" smtClean="0">
                <a:solidFill>
                  <a:schemeClr val="bg2"/>
                </a:solidFill>
              </a:rPr>
              <a:t/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bg2"/>
                </a:solidFill>
              </a:rPr>
              <a:t>increased </a:t>
            </a:r>
            <a:r>
              <a:rPr lang="en-GB" sz="1600" dirty="0">
                <a:solidFill>
                  <a:schemeClr val="bg2"/>
                </a:solidFill>
              </a:rPr>
              <a:t>from 8.5% </a:t>
            </a:r>
            <a:r>
              <a:rPr lang="en-GB" sz="1600" dirty="0" smtClean="0">
                <a:solidFill>
                  <a:schemeClr val="bg2"/>
                </a:solidFill>
              </a:rPr>
              <a:t>in </a:t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bg2"/>
                </a:solidFill>
              </a:rPr>
              <a:t>1993 </a:t>
            </a:r>
            <a:r>
              <a:rPr lang="en-GB" sz="1600" dirty="0">
                <a:solidFill>
                  <a:schemeClr val="bg2"/>
                </a:solidFill>
              </a:rPr>
              <a:t>to 42.0% in 2012.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solidFill>
                  <a:schemeClr val="bg2"/>
                </a:solidFill>
              </a:rPr>
              <a:t>The </a:t>
            </a:r>
            <a:r>
              <a:rPr lang="en-GB" sz="1600" dirty="0">
                <a:solidFill>
                  <a:schemeClr val="bg2"/>
                </a:solidFill>
              </a:rPr>
              <a:t>corresponding figures </a:t>
            </a:r>
            <a:r>
              <a:rPr lang="en-GB" sz="1600" dirty="0" smtClean="0">
                <a:solidFill>
                  <a:schemeClr val="bg2"/>
                </a:solidFill>
              </a:rPr>
              <a:t/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bg2"/>
                </a:solidFill>
              </a:rPr>
              <a:t>for </a:t>
            </a:r>
            <a:r>
              <a:rPr lang="en-GB" sz="1600" dirty="0">
                <a:solidFill>
                  <a:schemeClr val="bg2"/>
                </a:solidFill>
              </a:rPr>
              <a:t>women were 6.0% in </a:t>
            </a:r>
            <a:r>
              <a:rPr lang="en-GB" sz="1600" dirty="0" smtClean="0">
                <a:solidFill>
                  <a:schemeClr val="bg2"/>
                </a:solidFill>
              </a:rPr>
              <a:t/>
            </a:r>
            <a:br>
              <a:rPr lang="en-GB" sz="1600" dirty="0" smtClean="0">
                <a:solidFill>
                  <a:schemeClr val="bg2"/>
                </a:solidFill>
              </a:rPr>
            </a:br>
            <a:r>
              <a:rPr lang="en-GB" sz="1600" dirty="0" smtClean="0">
                <a:solidFill>
                  <a:schemeClr val="bg2"/>
                </a:solidFill>
              </a:rPr>
              <a:t>1993 </a:t>
            </a:r>
            <a:r>
              <a:rPr lang="en-GB" sz="1600" dirty="0">
                <a:solidFill>
                  <a:schemeClr val="bg2"/>
                </a:solidFill>
              </a:rPr>
              <a:t>and 26.9% in 2012</a:t>
            </a:r>
            <a:r>
              <a:rPr lang="en-GB" sz="1600" baseline="30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08494" y="61043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34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89520" y="61043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36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63401" y="61043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40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46806" y="61043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42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18305" y="61043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45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01711" y="610432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47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33597" y="6104329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smtClean="0">
                <a:solidFill>
                  <a:schemeClr val="bg2"/>
                </a:solidFill>
              </a:rPr>
              <a:t>(years)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4832" y="6104329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Median age</a:t>
            </a:r>
            <a:endParaRPr lang="en-GB" sz="1200" dirty="0">
              <a:solidFill>
                <a:schemeClr val="bg2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50061" y="3028871"/>
            <a:ext cx="4236566" cy="2972704"/>
            <a:chOff x="596234" y="2472520"/>
            <a:chExt cx="4190392" cy="296546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209675" y="2621758"/>
              <a:ext cx="79013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66020" y="247252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chemeClr val="bg2"/>
                  </a:solidFill>
                </a:rPr>
                <a:t>45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209675" y="2865407"/>
              <a:ext cx="79013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66020" y="271302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chemeClr val="bg2"/>
                  </a:solidFill>
                </a:rPr>
                <a:t>40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209675" y="3127345"/>
              <a:ext cx="79013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66020" y="297496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chemeClr val="bg2"/>
                  </a:solidFill>
                </a:rPr>
                <a:t>35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209675" y="3379758"/>
              <a:ext cx="79013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66020" y="322737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chemeClr val="bg2"/>
                  </a:solidFill>
                </a:rPr>
                <a:t>30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209675" y="3636933"/>
              <a:ext cx="79013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66020" y="348455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chemeClr val="bg2"/>
                  </a:solidFill>
                </a:rPr>
                <a:t>25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209675" y="3894108"/>
              <a:ext cx="79013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866020" y="374172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chemeClr val="bg2"/>
                  </a:solidFill>
                </a:rPr>
                <a:t>20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209675" y="4146520"/>
              <a:ext cx="79013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66020" y="399414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chemeClr val="bg2"/>
                  </a:solidFill>
                </a:rPr>
                <a:t>15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209675" y="4403695"/>
              <a:ext cx="79013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866020" y="425131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chemeClr val="bg2"/>
                  </a:solidFill>
                </a:rPr>
                <a:t>10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209675" y="4656107"/>
              <a:ext cx="79013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50978" y="450372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chemeClr val="bg2"/>
                  </a:solidFill>
                </a:rPr>
                <a:t>5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209675" y="4908520"/>
              <a:ext cx="79013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50978" y="475614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chemeClr val="bg2"/>
                  </a:solidFill>
                </a:rPr>
                <a:t>0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23535" y="4932352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2"/>
                  </a:solidFill>
                </a:rPr>
                <a:t>1993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04561" y="4932352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2"/>
                  </a:solidFill>
                </a:rPr>
                <a:t>1997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78442" y="4932352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2"/>
                  </a:solidFill>
                </a:rPr>
                <a:t>2001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61847" y="4932352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2"/>
                  </a:solidFill>
                </a:rPr>
                <a:t>2005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33346" y="4932352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2"/>
                  </a:solidFill>
                </a:rPr>
                <a:t>2009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6752" y="4932352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2"/>
                  </a:solidFill>
                </a:rPr>
                <a:t>2012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5163" y="5160988"/>
              <a:ext cx="13215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2"/>
                  </a:solidFill>
                </a:rPr>
                <a:t>Year of follow-up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-308981" y="3616261"/>
              <a:ext cx="2087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2"/>
                  </a:solidFill>
                </a:rPr>
                <a:t>50 years of age or older (%)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85786" y="4598978"/>
              <a:ext cx="168942" cy="3095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16844" y="4472772"/>
              <a:ext cx="168942" cy="435748"/>
            </a:xfrm>
            <a:prstGeom prst="rect">
              <a:avLst/>
            </a:prstGeom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69192" y="4520397"/>
              <a:ext cx="168942" cy="3881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00250" y="4327515"/>
              <a:ext cx="168942" cy="581005"/>
            </a:xfrm>
            <a:prstGeom prst="rect">
              <a:avLst/>
            </a:prstGeom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43073" y="4327515"/>
              <a:ext cx="168942" cy="5810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74131" y="3994140"/>
              <a:ext cx="168942" cy="914381"/>
            </a:xfrm>
            <a:prstGeom prst="rect">
              <a:avLst/>
            </a:prstGeom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324097" y="4146521"/>
              <a:ext cx="168942" cy="7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155155" y="3636934"/>
              <a:ext cx="168942" cy="1271588"/>
            </a:xfrm>
            <a:prstGeom prst="rect">
              <a:avLst/>
            </a:prstGeom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05122" y="3822690"/>
              <a:ext cx="168942" cy="10858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36180" y="3163084"/>
              <a:ext cx="168942" cy="1745438"/>
            </a:xfrm>
            <a:prstGeom prst="rect">
              <a:avLst/>
            </a:prstGeom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83766" y="3535156"/>
              <a:ext cx="168942" cy="13733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314824" y="2754118"/>
              <a:ext cx="168942" cy="2154404"/>
            </a:xfrm>
            <a:prstGeom prst="rect">
              <a:avLst/>
            </a:prstGeom>
            <a:gradFill>
              <a:gsLst>
                <a:gs pos="46000">
                  <a:schemeClr val="tx2"/>
                </a:gs>
                <a:gs pos="100000">
                  <a:srgbClr val="8749A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09911" y="2647518"/>
              <a:ext cx="114725" cy="11579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409911" y="2847608"/>
              <a:ext cx="114725" cy="1157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509212" y="2581746"/>
              <a:ext cx="710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2"/>
                  </a:solidFill>
                </a:rPr>
                <a:t>Men</a:t>
              </a:r>
            </a:p>
            <a:p>
              <a:r>
                <a:rPr lang="en-GB" sz="1200" dirty="0" smtClean="0">
                  <a:solidFill>
                    <a:schemeClr val="bg2"/>
                  </a:solidFill>
                </a:rPr>
                <a:t>Women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90112" y="2621756"/>
              <a:ext cx="3496514" cy="2282655"/>
            </a:xfrm>
            <a:custGeom>
              <a:avLst/>
              <a:gdLst>
                <a:gd name="connsiteX0" fmla="*/ 0 w 3496514"/>
                <a:gd name="connsiteY0" fmla="*/ 0 h 2302582"/>
                <a:gd name="connsiteX1" fmla="*/ 0 w 3496514"/>
                <a:gd name="connsiteY1" fmla="*/ 2302582 h 2302582"/>
                <a:gd name="connsiteX2" fmla="*/ 3496514 w 3496514"/>
                <a:gd name="connsiteY2" fmla="*/ 2302582 h 230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6514" h="2302582">
                  <a:moveTo>
                    <a:pt x="0" y="0"/>
                  </a:moveTo>
                  <a:lnTo>
                    <a:pt x="0" y="2302582"/>
                  </a:lnTo>
                  <a:lnTo>
                    <a:pt x="3496514" y="2302582"/>
                  </a:lnTo>
                </a:path>
              </a:pathLst>
            </a:cu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67544" y="6474822"/>
            <a:ext cx="496855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en-GB" dirty="0">
                <a:solidFill>
                  <a:schemeClr val="bg2"/>
                </a:solidFill>
              </a:rPr>
              <a:t>Figure adapted from </a:t>
            </a:r>
            <a:r>
              <a:rPr lang="en-GB" dirty="0" err="1">
                <a:solidFill>
                  <a:schemeClr val="bg2"/>
                </a:solidFill>
              </a:rPr>
              <a:t>Costagliola</a:t>
            </a:r>
            <a:r>
              <a:rPr lang="en-GB" dirty="0">
                <a:solidFill>
                  <a:schemeClr val="bg2"/>
                </a:solidFill>
              </a:rPr>
              <a:t> D. </a:t>
            </a:r>
            <a:r>
              <a:rPr lang="en-GB" i="1" dirty="0" err="1">
                <a:solidFill>
                  <a:schemeClr val="bg2"/>
                </a:solidFill>
              </a:rPr>
              <a:t>Curr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i="1" dirty="0" err="1">
                <a:solidFill>
                  <a:schemeClr val="bg2"/>
                </a:solidFill>
              </a:rPr>
              <a:t>Opin</a:t>
            </a:r>
            <a:r>
              <a:rPr lang="en-GB" i="1" dirty="0">
                <a:solidFill>
                  <a:schemeClr val="bg2"/>
                </a:solidFill>
              </a:rPr>
              <a:t> HIV AIDS </a:t>
            </a:r>
            <a:r>
              <a:rPr lang="en-GB" dirty="0">
                <a:solidFill>
                  <a:schemeClr val="bg2"/>
                </a:solidFill>
              </a:rPr>
              <a:t>2014;9:294–301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1. </a:t>
            </a:r>
            <a:r>
              <a:rPr lang="en-GB" dirty="0" err="1">
                <a:solidFill>
                  <a:schemeClr val="bg2"/>
                </a:solidFill>
              </a:rPr>
              <a:t>Deeks</a:t>
            </a:r>
            <a:r>
              <a:rPr lang="en-GB" dirty="0">
                <a:solidFill>
                  <a:schemeClr val="bg2"/>
                </a:solidFill>
              </a:rPr>
              <a:t> SG </a:t>
            </a:r>
            <a:r>
              <a:rPr lang="en-GB" i="1" dirty="0">
                <a:solidFill>
                  <a:schemeClr val="bg2"/>
                </a:solidFill>
              </a:rPr>
              <a:t>et al. Lancet </a:t>
            </a:r>
            <a:r>
              <a:rPr lang="en-GB" dirty="0">
                <a:solidFill>
                  <a:schemeClr val="bg2"/>
                </a:solidFill>
              </a:rPr>
              <a:t>2013;382:1525–1533; 2. </a:t>
            </a:r>
            <a:r>
              <a:rPr lang="en-GB" dirty="0" err="1">
                <a:solidFill>
                  <a:schemeClr val="bg2"/>
                </a:solidFill>
              </a:rPr>
              <a:t>Costagliola</a:t>
            </a:r>
            <a:r>
              <a:rPr lang="en-GB" dirty="0">
                <a:solidFill>
                  <a:schemeClr val="bg2"/>
                </a:solidFill>
              </a:rPr>
              <a:t> D. </a:t>
            </a:r>
            <a:r>
              <a:rPr lang="en-GB" i="1" dirty="0" err="1">
                <a:solidFill>
                  <a:schemeClr val="bg2"/>
                </a:solidFill>
              </a:rPr>
              <a:t>Curr</a:t>
            </a:r>
            <a:r>
              <a:rPr lang="en-GB" i="1" dirty="0">
                <a:solidFill>
                  <a:schemeClr val="bg2"/>
                </a:solidFill>
              </a:rPr>
              <a:t> </a:t>
            </a:r>
            <a:r>
              <a:rPr lang="en-GB" i="1" dirty="0" err="1">
                <a:solidFill>
                  <a:schemeClr val="bg2"/>
                </a:solidFill>
              </a:rPr>
              <a:t>Opin</a:t>
            </a:r>
            <a:r>
              <a:rPr lang="en-GB" i="1" dirty="0">
                <a:solidFill>
                  <a:schemeClr val="bg2"/>
                </a:solidFill>
              </a:rPr>
              <a:t> HIV AIDS </a:t>
            </a:r>
            <a:r>
              <a:rPr lang="en-GB" dirty="0">
                <a:solidFill>
                  <a:schemeClr val="bg2"/>
                </a:solidFill>
              </a:rPr>
              <a:t>2014;9:294–301</a:t>
            </a:r>
          </a:p>
        </p:txBody>
      </p:sp>
    </p:spTree>
    <p:extLst>
      <p:ext uri="{BB962C8B-B14F-4D97-AF65-F5344CB8AC3E}">
        <p14:creationId xmlns:p14="http://schemas.microsoft.com/office/powerpoint/2010/main" val="5059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735510"/>
            <a:ext cx="7749672" cy="769441"/>
          </a:xfrm>
        </p:spPr>
        <p:txBody>
          <a:bodyPr/>
          <a:lstStyle/>
          <a:p>
            <a:r>
              <a:rPr lang="en-GB" sz="2200" dirty="0" smtClean="0"/>
              <a:t>Older HIV patients may be at increased risk of DRUG-DRUG INTERACTIONS</a:t>
            </a:r>
            <a:endParaRPr lang="en-GB" sz="2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554847" y="1641018"/>
            <a:ext cx="8049403" cy="646331"/>
          </a:xfrm>
        </p:spPr>
        <p:txBody>
          <a:bodyPr/>
          <a:lstStyle/>
          <a:p>
            <a:r>
              <a:rPr lang="en-GB" dirty="0" smtClean="0"/>
              <a:t>The risk of potential drug-drug interactions is increased in older patients who take more drugs than their younger HIV-infected counterparts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83982" y="2499769"/>
            <a:ext cx="4348058" cy="2961187"/>
            <a:chOff x="-270248" y="2829152"/>
            <a:chExt cx="5248647" cy="2961187"/>
          </a:xfrm>
        </p:grpSpPr>
        <p:grpSp>
          <p:nvGrpSpPr>
            <p:cNvPr id="16" name="Group 15"/>
            <p:cNvGrpSpPr/>
            <p:nvPr/>
          </p:nvGrpSpPr>
          <p:grpSpPr>
            <a:xfrm>
              <a:off x="-270248" y="2829152"/>
              <a:ext cx="5248647" cy="2961187"/>
              <a:chOff x="2276241" y="1797164"/>
              <a:chExt cx="5248647" cy="296118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029085" y="1946402"/>
                <a:ext cx="79013" cy="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20"/>
              <p:cNvSpPr txBox="1"/>
              <p:nvPr/>
            </p:nvSpPr>
            <p:spPr>
              <a:xfrm>
                <a:off x="2685430" y="1797164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200" dirty="0" smtClean="0">
                    <a:solidFill>
                      <a:schemeClr val="bg2"/>
                    </a:solidFill>
                  </a:rPr>
                  <a:t>50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3029085" y="2401189"/>
                <a:ext cx="79013" cy="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5"/>
              <p:cNvSpPr txBox="1"/>
              <p:nvPr/>
            </p:nvSpPr>
            <p:spPr>
              <a:xfrm>
                <a:off x="2685430" y="2248809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200" dirty="0" smtClean="0">
                    <a:solidFill>
                      <a:schemeClr val="bg2"/>
                    </a:solidFill>
                  </a:rPr>
                  <a:t>40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029085" y="2847277"/>
                <a:ext cx="79013" cy="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9"/>
              <p:cNvSpPr txBox="1"/>
              <p:nvPr/>
            </p:nvSpPr>
            <p:spPr>
              <a:xfrm>
                <a:off x="2685429" y="2694897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200" dirty="0" smtClean="0">
                    <a:solidFill>
                      <a:schemeClr val="bg2"/>
                    </a:solidFill>
                  </a:rPr>
                  <a:t>30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029085" y="3314002"/>
                <a:ext cx="79013" cy="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1"/>
              <p:cNvSpPr txBox="1"/>
              <p:nvPr/>
            </p:nvSpPr>
            <p:spPr>
              <a:xfrm>
                <a:off x="2685430" y="3161622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200" dirty="0" smtClean="0">
                    <a:solidFill>
                      <a:schemeClr val="bg2"/>
                    </a:solidFill>
                  </a:rPr>
                  <a:t>20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029085" y="3772789"/>
                <a:ext cx="79013" cy="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029085" y="4233164"/>
                <a:ext cx="79014" cy="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39"/>
              <p:cNvSpPr txBox="1"/>
              <p:nvPr/>
            </p:nvSpPr>
            <p:spPr>
              <a:xfrm>
                <a:off x="2770388" y="4080784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200" dirty="0" smtClean="0">
                    <a:solidFill>
                      <a:schemeClr val="bg2"/>
                    </a:solidFill>
                  </a:rPr>
                  <a:t>0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0" name="TextBox 40"/>
              <p:cNvSpPr txBox="1"/>
              <p:nvPr/>
            </p:nvSpPr>
            <p:spPr>
              <a:xfrm>
                <a:off x="3270383" y="4256996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bg2"/>
                    </a:solidFill>
                  </a:rPr>
                  <a:t>0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TextBox 41"/>
              <p:cNvSpPr txBox="1"/>
              <p:nvPr/>
            </p:nvSpPr>
            <p:spPr>
              <a:xfrm>
                <a:off x="3711709" y="4256996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bg2"/>
                    </a:solidFill>
                  </a:rPr>
                  <a:t>1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2" name="TextBox 42"/>
              <p:cNvSpPr txBox="1"/>
              <p:nvPr/>
            </p:nvSpPr>
            <p:spPr>
              <a:xfrm>
                <a:off x="4190340" y="4256996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bg2"/>
                    </a:solidFill>
                  </a:rPr>
                  <a:t>2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3" name="TextBox 43"/>
              <p:cNvSpPr txBox="1"/>
              <p:nvPr/>
            </p:nvSpPr>
            <p:spPr>
              <a:xfrm>
                <a:off x="4691195" y="4256996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bg2"/>
                    </a:solidFill>
                  </a:rPr>
                  <a:t>3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4" name="TextBox 44"/>
              <p:cNvSpPr txBox="1"/>
              <p:nvPr/>
            </p:nvSpPr>
            <p:spPr>
              <a:xfrm>
                <a:off x="5173794" y="4256996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bg2"/>
                    </a:solidFill>
                  </a:rPr>
                  <a:t>4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5" name="TextBox 45"/>
              <p:cNvSpPr txBox="1"/>
              <p:nvPr/>
            </p:nvSpPr>
            <p:spPr>
              <a:xfrm>
                <a:off x="5674650" y="4256996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bg2"/>
                    </a:solidFill>
                  </a:rPr>
                  <a:t>5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6" name="TextBox 46"/>
              <p:cNvSpPr txBox="1"/>
              <p:nvPr/>
            </p:nvSpPr>
            <p:spPr>
              <a:xfrm>
                <a:off x="4319614" y="4481352"/>
                <a:ext cx="19752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bg2"/>
                    </a:solidFill>
                  </a:rPr>
                  <a:t>Number of co-medications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7" name="TextBox 55"/>
              <p:cNvSpPr txBox="1"/>
              <p:nvPr/>
            </p:nvSpPr>
            <p:spPr>
              <a:xfrm rot="16200000">
                <a:off x="1904024" y="2905595"/>
                <a:ext cx="10214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bg2"/>
                    </a:solidFill>
                  </a:rPr>
                  <a:t>Patients (%)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05196" y="3374149"/>
                <a:ext cx="168942" cy="8590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236254" y="2432086"/>
                <a:ext cx="168942" cy="1801078"/>
              </a:xfrm>
              <a:prstGeom prst="rect">
                <a:avLst/>
              </a:prstGeom>
              <a:gradFill>
                <a:gsLst>
                  <a:gs pos="46000">
                    <a:schemeClr val="tx2"/>
                  </a:gs>
                  <a:gs pos="100000">
                    <a:srgbClr val="8749A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318802" y="3374149"/>
                <a:ext cx="168942" cy="8590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157219" y="3513025"/>
                <a:ext cx="168942" cy="720139"/>
              </a:xfrm>
              <a:prstGeom prst="rect">
                <a:avLst/>
              </a:prstGeom>
              <a:gradFill>
                <a:gsLst>
                  <a:gs pos="46000">
                    <a:schemeClr val="tx2"/>
                  </a:gs>
                  <a:gs pos="100000">
                    <a:srgbClr val="8749A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810719" y="3652159"/>
                <a:ext cx="168942" cy="5810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647541" y="3883736"/>
                <a:ext cx="168942" cy="349429"/>
              </a:xfrm>
              <a:prstGeom prst="rect">
                <a:avLst/>
              </a:prstGeom>
              <a:gradFill>
                <a:gsLst>
                  <a:gs pos="46000">
                    <a:schemeClr val="tx2"/>
                  </a:gs>
                  <a:gs pos="100000">
                    <a:srgbClr val="8749A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295907" y="3728339"/>
                <a:ext cx="168942" cy="50482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126965" y="3989568"/>
                <a:ext cx="168942" cy="243598"/>
              </a:xfrm>
              <a:prstGeom prst="rect">
                <a:avLst/>
              </a:prstGeom>
              <a:gradFill>
                <a:gsLst>
                  <a:gs pos="46000">
                    <a:schemeClr val="tx2"/>
                  </a:gs>
                  <a:gs pos="100000">
                    <a:srgbClr val="8749A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94382" y="3883736"/>
                <a:ext cx="168942" cy="3494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625440" y="4064562"/>
                <a:ext cx="168942" cy="168604"/>
              </a:xfrm>
              <a:prstGeom prst="rect">
                <a:avLst/>
              </a:prstGeom>
              <a:gradFill>
                <a:gsLst>
                  <a:gs pos="46000">
                    <a:schemeClr val="tx2"/>
                  </a:gs>
                  <a:gs pos="100000">
                    <a:srgbClr val="8749A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303176" y="4080784"/>
                <a:ext cx="168942" cy="1523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134234" y="4136148"/>
                <a:ext cx="168942" cy="97018"/>
              </a:xfrm>
              <a:prstGeom prst="rect">
                <a:avLst/>
              </a:prstGeom>
              <a:gradFill>
                <a:gsLst>
                  <a:gs pos="46000">
                    <a:schemeClr val="tx2"/>
                  </a:gs>
                  <a:gs pos="100000">
                    <a:srgbClr val="8749A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259905" y="1920547"/>
                <a:ext cx="114725" cy="11579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259905" y="2120637"/>
                <a:ext cx="114725" cy="1157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52" name="TextBox 70"/>
              <p:cNvSpPr txBox="1"/>
              <p:nvPr/>
            </p:nvSpPr>
            <p:spPr>
              <a:xfrm>
                <a:off x="3345158" y="1810663"/>
                <a:ext cx="901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>
                    <a:solidFill>
                      <a:schemeClr val="bg2"/>
                    </a:solidFill>
                  </a:rPr>
                  <a:t>&lt;50 years</a:t>
                </a:r>
              </a:p>
              <a:p>
                <a:r>
                  <a:rPr lang="en-GB" sz="1200" dirty="0" smtClean="0">
                    <a:solidFill>
                      <a:schemeClr val="bg2"/>
                    </a:solidFill>
                  </a:rPr>
                  <a:t>≥50 years 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3108097" y="1934094"/>
                <a:ext cx="4416791" cy="2302582"/>
              </a:xfrm>
              <a:custGeom>
                <a:avLst/>
                <a:gdLst>
                  <a:gd name="connsiteX0" fmla="*/ 0 w 3496514"/>
                  <a:gd name="connsiteY0" fmla="*/ 0 h 2302582"/>
                  <a:gd name="connsiteX1" fmla="*/ 0 w 3496514"/>
                  <a:gd name="connsiteY1" fmla="*/ 2302582 h 2302582"/>
                  <a:gd name="connsiteX2" fmla="*/ 3496514 w 3496514"/>
                  <a:gd name="connsiteY2" fmla="*/ 2302582 h 230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6514" h="2302582">
                    <a:moveTo>
                      <a:pt x="0" y="0"/>
                    </a:moveTo>
                    <a:lnTo>
                      <a:pt x="0" y="2302582"/>
                    </a:lnTo>
                    <a:lnTo>
                      <a:pt x="3496514" y="2302582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268376" y="4136148"/>
                <a:ext cx="168942" cy="970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099434" y="4187446"/>
                <a:ext cx="168942" cy="45719"/>
              </a:xfrm>
              <a:prstGeom prst="rect">
                <a:avLst/>
              </a:prstGeom>
              <a:gradFill>
                <a:gsLst>
                  <a:gs pos="46000">
                    <a:schemeClr val="tx2"/>
                  </a:gs>
                  <a:gs pos="100000">
                    <a:srgbClr val="8749A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766726" y="4080784"/>
                <a:ext cx="168942" cy="1523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97784" y="4187446"/>
                <a:ext cx="168942" cy="45719"/>
              </a:xfrm>
              <a:prstGeom prst="rect">
                <a:avLst/>
              </a:prstGeom>
              <a:gradFill>
                <a:gsLst>
                  <a:gs pos="46000">
                    <a:schemeClr val="tx2"/>
                  </a:gs>
                  <a:gs pos="100000">
                    <a:srgbClr val="8749A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80969" y="3006613"/>
                <a:ext cx="168942" cy="1226552"/>
              </a:xfrm>
              <a:prstGeom prst="rect">
                <a:avLst/>
              </a:prstGeom>
              <a:gradFill>
                <a:gsLst>
                  <a:gs pos="46000">
                    <a:schemeClr val="tx2"/>
                  </a:gs>
                  <a:gs pos="100000">
                    <a:srgbClr val="8749A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848902" y="3171712"/>
                <a:ext cx="168942" cy="10614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>
                  <a:solidFill>
                    <a:schemeClr val="bg2"/>
                  </a:solidFill>
                </a:endParaRPr>
              </a:p>
            </p:txBody>
          </p:sp>
          <p:sp>
            <p:nvSpPr>
              <p:cNvPr id="60" name="TextBox 45"/>
              <p:cNvSpPr txBox="1"/>
              <p:nvPr/>
            </p:nvSpPr>
            <p:spPr>
              <a:xfrm>
                <a:off x="6182650" y="4256996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bg2"/>
                    </a:solidFill>
                  </a:rPr>
                  <a:t>6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61" name="TextBox 45"/>
              <p:cNvSpPr txBox="1"/>
              <p:nvPr/>
            </p:nvSpPr>
            <p:spPr>
              <a:xfrm>
                <a:off x="6665250" y="4256996"/>
                <a:ext cx="269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bg2"/>
                    </a:solidFill>
                  </a:rPr>
                  <a:t>7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62" name="TextBox 45"/>
              <p:cNvSpPr txBox="1"/>
              <p:nvPr/>
            </p:nvSpPr>
            <p:spPr>
              <a:xfrm>
                <a:off x="7109316" y="4256996"/>
                <a:ext cx="3593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bg2"/>
                    </a:solidFill>
                  </a:rPr>
                  <a:t>&gt;8</a:t>
                </a: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7" name="TextBox 35"/>
            <p:cNvSpPr txBox="1"/>
            <p:nvPr/>
          </p:nvSpPr>
          <p:spPr>
            <a:xfrm>
              <a:off x="138941" y="465239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200" dirty="0" smtClean="0">
                  <a:solidFill>
                    <a:schemeClr val="bg2"/>
                  </a:solidFill>
                </a:rPr>
                <a:t>10</a:t>
              </a:r>
              <a:endParaRPr lang="en-GB" sz="1200" dirty="0">
                <a:solidFill>
                  <a:schemeClr val="bg2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67544" y="6597932"/>
            <a:ext cx="496855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it-IT" dirty="0">
                <a:solidFill>
                  <a:schemeClr val="bg2"/>
                </a:solidFill>
              </a:rPr>
              <a:t>Marzolini C </a:t>
            </a:r>
            <a:r>
              <a:rPr lang="it-IT" i="1" dirty="0">
                <a:solidFill>
                  <a:schemeClr val="bg2"/>
                </a:solidFill>
              </a:rPr>
              <a:t>et al. J Antimicrob Chemother </a:t>
            </a:r>
            <a:r>
              <a:rPr lang="it-IT" dirty="0">
                <a:solidFill>
                  <a:schemeClr val="bg2"/>
                </a:solidFill>
              </a:rPr>
              <a:t>2011;66:2107–2111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999529" y="2715153"/>
            <a:ext cx="3604721" cy="2567087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chemeClr val="bg2"/>
                </a:solidFill>
              </a:rPr>
              <a:t>Data from the Swiss HIV cohort found that older patients:</a:t>
            </a:r>
          </a:p>
          <a:p>
            <a:pPr marL="269875" lvl="0" indent="-269875">
              <a:spcAft>
                <a:spcPts val="300"/>
              </a:spcAft>
              <a:buSzPct val="100000"/>
              <a:buBlip>
                <a:blip r:embed="rId3"/>
              </a:buBlip>
            </a:pPr>
            <a:r>
              <a:rPr lang="en-GB" sz="1600" dirty="0">
                <a:solidFill>
                  <a:srgbClr val="56585A"/>
                </a:solidFill>
              </a:rPr>
              <a:t>Were more likely to receive at least one non-ARV medication than younger patients </a:t>
            </a:r>
            <a:r>
              <a:rPr lang="en-GB" sz="1600" dirty="0" smtClean="0">
                <a:solidFill>
                  <a:srgbClr val="56585A"/>
                </a:solidFill>
              </a:rPr>
              <a:t/>
            </a:r>
            <a:br>
              <a:rPr lang="en-GB" sz="1600" dirty="0" smtClean="0">
                <a:solidFill>
                  <a:srgbClr val="56585A"/>
                </a:solidFill>
              </a:rPr>
            </a:br>
            <a:r>
              <a:rPr lang="en-GB" sz="1600" dirty="0" smtClean="0">
                <a:solidFill>
                  <a:srgbClr val="56585A"/>
                </a:solidFill>
              </a:rPr>
              <a:t>(</a:t>
            </a:r>
            <a:r>
              <a:rPr lang="en-GB" sz="1600" dirty="0">
                <a:solidFill>
                  <a:srgbClr val="56585A"/>
                </a:solidFill>
              </a:rPr>
              <a:t>82% vs 61%, </a:t>
            </a:r>
            <a:r>
              <a:rPr lang="en-GB" sz="1600" i="1" dirty="0">
                <a:solidFill>
                  <a:srgbClr val="56585A"/>
                </a:solidFill>
              </a:rPr>
              <a:t>P</a:t>
            </a:r>
            <a:r>
              <a:rPr lang="en-GB" sz="1600" dirty="0">
                <a:solidFill>
                  <a:srgbClr val="56585A"/>
                </a:solidFill>
              </a:rPr>
              <a:t>&lt;0.001)</a:t>
            </a:r>
          </a:p>
          <a:p>
            <a:pPr marL="269875" lvl="0" indent="-269875">
              <a:spcAft>
                <a:spcPts val="300"/>
              </a:spcAft>
              <a:buSzPct val="100000"/>
              <a:buBlip>
                <a:blip r:embed="rId3"/>
              </a:buBlip>
            </a:pPr>
            <a:r>
              <a:rPr lang="en-GB" sz="1600" dirty="0">
                <a:solidFill>
                  <a:srgbClr val="56585A"/>
                </a:solidFill>
              </a:rPr>
              <a:t>Had more frequent potential </a:t>
            </a:r>
            <a:r>
              <a:rPr lang="en-GB" sz="1600" dirty="0" smtClean="0">
                <a:solidFill>
                  <a:srgbClr val="56585A"/>
                </a:solidFill>
              </a:rPr>
              <a:t>drug interactions </a:t>
            </a:r>
            <a:r>
              <a:rPr lang="en-GB" sz="1600" dirty="0">
                <a:solidFill>
                  <a:srgbClr val="56585A"/>
                </a:solidFill>
              </a:rPr>
              <a:t>(51% vs 35%, </a:t>
            </a:r>
            <a:r>
              <a:rPr lang="en-GB" sz="1600" i="1" dirty="0">
                <a:solidFill>
                  <a:srgbClr val="56585A"/>
                </a:solidFill>
              </a:rPr>
              <a:t>P</a:t>
            </a:r>
            <a:r>
              <a:rPr lang="en-GB" sz="1600" dirty="0">
                <a:solidFill>
                  <a:srgbClr val="56585A"/>
                </a:solidFill>
              </a:rPr>
              <a:t>&lt;0.001)</a:t>
            </a:r>
          </a:p>
        </p:txBody>
      </p:sp>
    </p:spTree>
    <p:extLst>
      <p:ext uri="{BB962C8B-B14F-4D97-AF65-F5344CB8AC3E}">
        <p14:creationId xmlns:p14="http://schemas.microsoft.com/office/powerpoint/2010/main" val="27084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4" y="550844"/>
            <a:ext cx="7913430" cy="954107"/>
          </a:xfrm>
        </p:spPr>
        <p:txBody>
          <a:bodyPr/>
          <a:lstStyle/>
          <a:p>
            <a:r>
              <a:rPr lang="en-GB" dirty="0" smtClean="0"/>
              <a:t>Recognition of risk for clinically significant drug interactions (CSDI</a:t>
            </a:r>
            <a:r>
              <a:rPr lang="en-GB" cap="none" dirty="0" smtClean="0"/>
              <a:t>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52292" y="1645053"/>
            <a:ext cx="8223250" cy="1869743"/>
          </a:xfrm>
        </p:spPr>
        <p:txBody>
          <a:bodyPr/>
          <a:lstStyle/>
          <a:p>
            <a:r>
              <a:rPr lang="en-GB" dirty="0" smtClean="0"/>
              <a:t>Only 36% of clinically significant drug interactions were accurately recognised by physicians</a:t>
            </a:r>
            <a:r>
              <a:rPr lang="en-GB" baseline="30000" dirty="0" smtClean="0"/>
              <a:t>1</a:t>
            </a:r>
          </a:p>
          <a:p>
            <a:r>
              <a:rPr lang="en-GB" dirty="0" smtClean="0"/>
              <a:t>Effects of failure to identify or to manage HIV CSDIs may be substantial</a:t>
            </a:r>
            <a:r>
              <a:rPr lang="en-GB" baseline="30000" dirty="0" smtClean="0"/>
              <a:t>1</a:t>
            </a:r>
          </a:p>
          <a:p>
            <a:r>
              <a:rPr lang="en-GB" dirty="0" smtClean="0"/>
              <a:t>15% of CSDIs had the potential to reduce antiretroviral concentrations</a:t>
            </a:r>
            <a:r>
              <a:rPr lang="en-GB" baseline="30000" dirty="0" smtClean="0"/>
              <a:t>1</a:t>
            </a:r>
          </a:p>
          <a:p>
            <a:r>
              <a:rPr lang="en-GB" dirty="0" smtClean="0"/>
              <a:t>Patients with CSDIs may present with unclear symptoms or unexplained laboratory abnormalities</a:t>
            </a:r>
            <a:r>
              <a:rPr lang="en-GB" baseline="30000" dirty="0" smtClean="0"/>
              <a:t>1</a:t>
            </a:r>
            <a:endParaRPr lang="en-GB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597932"/>
            <a:ext cx="496855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 algn="l"/>
            <a:r>
              <a:rPr lang="it-IT" dirty="0" smtClean="0">
                <a:solidFill>
                  <a:schemeClr val="bg2"/>
                </a:solidFill>
              </a:rPr>
              <a:t>Evans-Jones JG </a:t>
            </a:r>
            <a:r>
              <a:rPr lang="it-IT" i="1" dirty="0">
                <a:solidFill>
                  <a:schemeClr val="bg2"/>
                </a:solidFill>
              </a:rPr>
              <a:t>et al. </a:t>
            </a:r>
            <a:r>
              <a:rPr lang="it-IT" i="1" dirty="0" smtClean="0">
                <a:solidFill>
                  <a:schemeClr val="bg2"/>
                </a:solidFill>
              </a:rPr>
              <a:t>Clin Infect Dis </a:t>
            </a:r>
            <a:r>
              <a:rPr lang="it-IT" dirty="0" smtClean="0">
                <a:solidFill>
                  <a:schemeClr val="bg2"/>
                </a:solidFill>
              </a:rPr>
              <a:t>2010; 50(10): 1419-1421</a:t>
            </a:r>
            <a:endParaRPr 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R_4x3_PPT Template_wLogos_BlkTriangle">
  <a:themeElements>
    <a:clrScheme name="Trelavue">
      <a:dk1>
        <a:sysClr val="windowText" lastClr="000000"/>
      </a:dk1>
      <a:lt1>
        <a:sysClr val="window" lastClr="FFFFFF"/>
      </a:lt1>
      <a:dk2>
        <a:srgbClr val="42145F"/>
      </a:dk2>
      <a:lt2>
        <a:srgbClr val="565858"/>
      </a:lt2>
      <a:accent1>
        <a:srgbClr val="42145F"/>
      </a:accent1>
      <a:accent2>
        <a:srgbClr val="565858"/>
      </a:accent2>
      <a:accent3>
        <a:srgbClr val="8C339B"/>
      </a:accent3>
      <a:accent4>
        <a:srgbClr val="828282"/>
      </a:accent4>
      <a:accent5>
        <a:srgbClr val="D7007F"/>
      </a:accent5>
      <a:accent6>
        <a:srgbClr val="D1D1D1"/>
      </a:accent6>
      <a:hlink>
        <a:srgbClr val="0000FF"/>
      </a:hlink>
      <a:folHlink>
        <a:srgbClr val="800080"/>
      </a:folHlink>
    </a:clrScheme>
    <a:fontScheme name="Exel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lavue">
    <a:dk1>
      <a:sysClr val="windowText" lastClr="000000"/>
    </a:dk1>
    <a:lt1>
      <a:sysClr val="window" lastClr="FFFFFF"/>
    </a:lt1>
    <a:dk2>
      <a:srgbClr val="42145F"/>
    </a:dk2>
    <a:lt2>
      <a:srgbClr val="565858"/>
    </a:lt2>
    <a:accent1>
      <a:srgbClr val="42145F"/>
    </a:accent1>
    <a:accent2>
      <a:srgbClr val="565858"/>
    </a:accent2>
    <a:accent3>
      <a:srgbClr val="8C339B"/>
    </a:accent3>
    <a:accent4>
      <a:srgbClr val="828282"/>
    </a:accent4>
    <a:accent5>
      <a:srgbClr val="D7007F"/>
    </a:accent5>
    <a:accent6>
      <a:srgbClr val="D1D1D1"/>
    </a:accent6>
    <a:hlink>
      <a:srgbClr val="0000FF"/>
    </a:hlink>
    <a:folHlink>
      <a:srgbClr val="800080"/>
    </a:folHlink>
  </a:clrScheme>
  <a:fontScheme name="Exel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relavue">
    <a:dk1>
      <a:sysClr val="windowText" lastClr="000000"/>
    </a:dk1>
    <a:lt1>
      <a:sysClr val="window" lastClr="FFFFFF"/>
    </a:lt1>
    <a:dk2>
      <a:srgbClr val="42145F"/>
    </a:dk2>
    <a:lt2>
      <a:srgbClr val="565858"/>
    </a:lt2>
    <a:accent1>
      <a:srgbClr val="42145F"/>
    </a:accent1>
    <a:accent2>
      <a:srgbClr val="565858"/>
    </a:accent2>
    <a:accent3>
      <a:srgbClr val="8C339B"/>
    </a:accent3>
    <a:accent4>
      <a:srgbClr val="828282"/>
    </a:accent4>
    <a:accent5>
      <a:srgbClr val="D7007F"/>
    </a:accent5>
    <a:accent6>
      <a:srgbClr val="D1D1D1"/>
    </a:accent6>
    <a:hlink>
      <a:srgbClr val="0000FF"/>
    </a:hlink>
    <a:folHlink>
      <a:srgbClr val="800080"/>
    </a:folHlink>
  </a:clrScheme>
  <a:fontScheme name="Exel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3399FF"/>
    </a:lt2>
    <a:accent1>
      <a:srgbClr val="333399"/>
    </a:accent1>
    <a:accent2>
      <a:srgbClr val="FFCC00"/>
    </a:accent2>
    <a:accent3>
      <a:srgbClr val="FFFFFF"/>
    </a:accent3>
    <a:accent4>
      <a:srgbClr val="000000"/>
    </a:accent4>
    <a:accent5>
      <a:srgbClr val="ADADCA"/>
    </a:accent5>
    <a:accent6>
      <a:srgbClr val="E7B900"/>
    </a:accent6>
    <a:hlink>
      <a:srgbClr val="33CC33"/>
    </a:hlink>
    <a:folHlink>
      <a:srgbClr val="FF66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DBR_4x3_PPT Template_wLogos_BlkTriangle</Template>
  <TotalTime>5146</TotalTime>
  <Words>4653</Words>
  <Application>Microsoft Office PowerPoint</Application>
  <PresentationFormat>On-screen Show (4:3)</PresentationFormat>
  <Paragraphs>722</Paragraphs>
  <Slides>41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DBR_4x3_PPT Template_wLogos_BlkTriangle</vt:lpstr>
      <vt:lpstr>People aged &gt;50 years living with HIV</vt:lpstr>
      <vt:lpstr>Global estimates of HIV prevalence of people aged 50 years and over</vt:lpstr>
      <vt:lpstr>Key factors in treating older patients with HIV</vt:lpstr>
      <vt:lpstr>An increasingly older population with HIV is associated with increasing treatment costs</vt:lpstr>
      <vt:lpstr>Polypharmacy</vt:lpstr>
      <vt:lpstr>Age-related physiological changes and their pharmacokinetic consequences</vt:lpstr>
      <vt:lpstr>The proportion of older HIV-infected individuals is increasing</vt:lpstr>
      <vt:lpstr>Older HIV patients may be at increased risk of DRUG-DRUG INTERACTIONS</vt:lpstr>
      <vt:lpstr>Recognition of risk for clinically significant drug interactions (CSDIs)</vt:lpstr>
      <vt:lpstr>FACTORS INFLUENCING adherence</vt:lpstr>
      <vt:lpstr>Key characteristics of  DOLUTEGRAVIR-BASED REGIMENS</vt:lpstr>
      <vt:lpstr>Key characteristics of  DOLUTEGRAVIR-BASED REGIMENS</vt:lpstr>
      <vt:lpstr>DTG efficacy consistent across ≥50 YEARS OF AGE subgroups in 3 separate studies </vt:lpstr>
      <vt:lpstr>New SUBGROUP ANALYSIS showS that DTG  is effective up to  96 weeks  in  patients ≥50 YEARS OF AGE </vt:lpstr>
      <vt:lpstr>Key characteristics of  DOLUTEGRAVIR-BASED REGIMENS</vt:lpstr>
      <vt:lpstr>AEs Grade 2–4 AND Aes LEADING TO withdrawal IN &lt;50 and ≥50 years of age  SUBJECTS</vt:lpstr>
      <vt:lpstr>DTG + ABC/3TC  was Generally better tolerated  vs Atripla® up to 144 weeks with fewer discontinuations </vt:lpstr>
      <vt:lpstr>At week 48 DOLUTEGRAVIR-BASED REGIMEN WAS  GENERALLY well tolerated with few discontinuations VS RAL + 2NRTIs</vt:lpstr>
      <vt:lpstr>ONCE-DAILY dOLUTEGRAVIr-based regimens HAD similar tolerability to TWICE-DAILY RAL + 2NRTIS</vt:lpstr>
      <vt:lpstr>DOLUTEGRAVIR-BASED REGIMENS had a  lipid-neutral profile VS RAL + 2NRTIS</vt:lpstr>
      <vt:lpstr>At 96 weeks, DOLUTEGRAVIR-BASED  REGIMENS WERE generally well tolerated  with lower rates of diarrhoea vs dRV/r + 2NRTIs</vt:lpstr>
      <vt:lpstr>Key characteristics of  DOLUTEGRAVIR-BASED REGIMENS</vt:lpstr>
      <vt:lpstr> Dolutegravir-based regimens: A high barrier to resistance in treatment-naïve patients </vt:lpstr>
      <vt:lpstr>Dolutegravir-based regimens: A high barrier to resistance in treatment-experienced patients </vt:lpstr>
      <vt:lpstr>Key characteristics of DOLUTEGRAVIR-BASED REGIMENS</vt:lpstr>
      <vt:lpstr>PK/PD profile OF BOOSTER-FREE DOLUTEGRAVIR-BASED REGIMENS versus elvitegravir and raltegravir</vt:lpstr>
      <vt:lpstr>DOLUTEGRAVIR-BASED REGIMENS HAVE few significant interactions with commonly used medications</vt:lpstr>
      <vt:lpstr>Dolutegravir-based regimens:  booster-free with few significant interactions with commonly used medications</vt:lpstr>
      <vt:lpstr>Dolutegravir-based regimens:  booster-free with few significant interactions with commonly used medications</vt:lpstr>
      <vt:lpstr>Dolutegravir-based regimens:  booster-free with few significant interactions with commonly used medications</vt:lpstr>
      <vt:lpstr>Dolutegravir-based regimens:  booster-free with few significant interactions with commonly used medications</vt:lpstr>
      <vt:lpstr>Dolutegravir-based regimens:  booster-free with few significant interactions with commonly used medications</vt:lpstr>
      <vt:lpstr>Dolutegravir-based regimens:  booster-free with few significant interactions with commonly used medications</vt:lpstr>
      <vt:lpstr>Key characteristics of  DOLUTEGRAVIR-BASED REGIMENS</vt:lpstr>
      <vt:lpstr>DOLUTEGRAVIR-BASED regimens had a predictable and consistent Pk profile</vt:lpstr>
      <vt:lpstr>Comparison of DOLUTEGRAVIR-BASED REGIMENS’ PK/PD profile with elvitegravir and raltegravir DEMONSTRATES CONVENIENCE</vt:lpstr>
      <vt:lpstr>DOLUTEGRAVIR-BASED REGIMENS can be taken with or without food*</vt:lpstr>
      <vt:lpstr>SUMMARY</vt:lpstr>
      <vt:lpstr>Building a regimen around dolutegravir FOR PATIENTS &gt;50 years: Summary</vt:lpstr>
      <vt:lpstr>Prescribing Information Tivicay®▼ (dolutegravir 50mg tablets)  (See Summary of Product Characteristics before prescribing)</vt:lpstr>
      <vt:lpstr>Prescribing Information Triumeq®▼(dolutegravir 50mg/abacavir 600mg/lamivudine 300mg tablets) (See Summary of Product Characteristics before prescribing)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</dc:creator>
  <cp:lastModifiedBy>Nerea Lafuente</cp:lastModifiedBy>
  <cp:revision>484</cp:revision>
  <cp:lastPrinted>2015-06-16T15:55:22Z</cp:lastPrinted>
  <dcterms:created xsi:type="dcterms:W3CDTF">2012-10-16T09:18:21Z</dcterms:created>
  <dcterms:modified xsi:type="dcterms:W3CDTF">2015-07-17T12:48:58Z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896943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D5.0.3</vt:lpwstr>
  </property>
</Properties>
</file>