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9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93" r:id="rId9"/>
    <p:sldId id="295" r:id="rId10"/>
    <p:sldId id="296" r:id="rId11"/>
    <p:sldId id="350" r:id="rId12"/>
    <p:sldId id="351" r:id="rId13"/>
    <p:sldId id="298" r:id="rId14"/>
    <p:sldId id="352" r:id="rId15"/>
    <p:sldId id="324" r:id="rId16"/>
    <p:sldId id="325" r:id="rId17"/>
    <p:sldId id="326" r:id="rId18"/>
    <p:sldId id="327" r:id="rId19"/>
    <p:sldId id="328" r:id="rId20"/>
    <p:sldId id="329" r:id="rId21"/>
    <p:sldId id="343" r:id="rId22"/>
    <p:sldId id="331" r:id="rId23"/>
    <p:sldId id="308" r:id="rId24"/>
    <p:sldId id="309" r:id="rId25"/>
    <p:sldId id="310" r:id="rId26"/>
    <p:sldId id="34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289" r:id="rId37"/>
    <p:sldId id="320" r:id="rId38"/>
    <p:sldId id="321" r:id="rId39"/>
    <p:sldId id="322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379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  <p15:guide id="10" pos="81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Hopps" initials="JH" lastIdx="1" clrIdx="0"/>
  <p:cmAuthor id="1" name="cg799430" initials="c" lastIdx="2" clrIdx="1"/>
  <p:cmAuthor id="2" name="Samina Arif" initials="SA" lastIdx="2" clrIdx="2"/>
  <p:cmAuthor id="3" name="am872759" initials="a" lastIdx="1" clrIdx="3"/>
  <p:cmAuthor id="4" name="ehb77369" initials="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A67"/>
    <a:srgbClr val="FF6600"/>
    <a:srgbClr val="1AA444"/>
    <a:srgbClr val="FACB0B"/>
    <a:srgbClr val="192845"/>
    <a:srgbClr val="04AD50"/>
    <a:srgbClr val="FF5F00"/>
    <a:srgbClr val="FFC808"/>
    <a:srgbClr val="68FF46"/>
    <a:srgbClr val="2CE30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1" autoAdjust="0"/>
    <p:restoredTop sz="94761" autoAdjust="0"/>
  </p:normalViewPr>
  <p:slideViewPr>
    <p:cSldViewPr showGuides="1">
      <p:cViewPr>
        <p:scale>
          <a:sx n="70" d="100"/>
          <a:sy n="70" d="100"/>
        </p:scale>
        <p:origin x="-1728" y="-774"/>
      </p:cViewPr>
      <p:guideLst>
        <p:guide orient="horz" pos="4292"/>
        <p:guide orient="horz" pos="1480"/>
        <p:guide pos="2880"/>
        <p:guide pos="3379"/>
        <p:guide pos="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01" d="100"/>
          <a:sy n="101" d="100"/>
        </p:scale>
        <p:origin x="-4528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cp17161\Local%20Settings\Temporary%20Internet%20Files\Content.Outlook\53U78D2G\ing113674_GSK1349572_conc_mean.csv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0972025401909"/>
          <c:y val="1.2389058582602842E-2"/>
          <c:w val="0.8802893584154089"/>
          <c:h val="0.8855169747239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E38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7B30A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D55C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E0C0A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C5F5A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2CE30C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68FF4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Sheet1!$C$2:$C$19</c:f>
                <c:numCache>
                  <c:formatCode>General</c:formatCode>
                  <c:ptCount val="18"/>
                  <c:pt idx="1">
                    <c:v>8</c:v>
                  </c:pt>
                  <c:pt idx="2">
                    <c:v>5</c:v>
                  </c:pt>
                  <c:pt idx="3">
                    <c:v>0</c:v>
                  </c:pt>
                  <c:pt idx="4">
                    <c:v>6</c:v>
                  </c:pt>
                  <c:pt idx="5">
                    <c:v>4</c:v>
                  </c:pt>
                  <c:pt idx="6">
                    <c:v>0</c:v>
                  </c:pt>
                  <c:pt idx="7">
                    <c:v>10</c:v>
                  </c:pt>
                  <c:pt idx="8">
                    <c:v>6</c:v>
                  </c:pt>
                  <c:pt idx="10">
                    <c:v>9</c:v>
                  </c:pt>
                  <c:pt idx="11">
                    <c:v>5</c:v>
                  </c:pt>
                  <c:pt idx="13">
                    <c:v>10</c:v>
                  </c:pt>
                  <c:pt idx="14">
                    <c:v>4</c:v>
                  </c:pt>
                  <c:pt idx="16">
                    <c:v>9</c:v>
                  </c:pt>
                  <c:pt idx="17">
                    <c:v>3.5</c:v>
                  </c:pt>
                </c:numCache>
              </c:numRef>
            </c:plus>
            <c:minus>
              <c:numRef>
                <c:f>Sheet1!$D$2:$D$19</c:f>
                <c:numCache>
                  <c:formatCode>General</c:formatCode>
                  <c:ptCount val="18"/>
                  <c:pt idx="1">
                    <c:v>8</c:v>
                  </c:pt>
                  <c:pt idx="2">
                    <c:v>5</c:v>
                  </c:pt>
                  <c:pt idx="3">
                    <c:v>0</c:v>
                  </c:pt>
                  <c:pt idx="4">
                    <c:v>6</c:v>
                  </c:pt>
                  <c:pt idx="5">
                    <c:v>5</c:v>
                  </c:pt>
                  <c:pt idx="6">
                    <c:v>0</c:v>
                  </c:pt>
                  <c:pt idx="7">
                    <c:v>10</c:v>
                  </c:pt>
                  <c:pt idx="8">
                    <c:v>6</c:v>
                  </c:pt>
                  <c:pt idx="10">
                    <c:v>9</c:v>
                  </c:pt>
                  <c:pt idx="11">
                    <c:v>5</c:v>
                  </c:pt>
                  <c:pt idx="13">
                    <c:v>10</c:v>
                  </c:pt>
                  <c:pt idx="14">
                    <c:v>4</c:v>
                  </c:pt>
                  <c:pt idx="16">
                    <c:v>9</c:v>
                  </c:pt>
                  <c:pt idx="17">
                    <c:v>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Sheet1!$A$2:$A$19</c:f>
              <c:strCache>
                <c:ptCount val="18"/>
                <c:pt idx="1">
                  <c:v>NW</c:v>
                </c:pt>
                <c:pt idx="2">
                  <c:v>W</c:v>
                </c:pt>
                <c:pt idx="3">
                  <c:v> </c:v>
                </c:pt>
                <c:pt idx="4">
                  <c:v>NW </c:v>
                </c:pt>
                <c:pt idx="5">
                  <c:v>W</c:v>
                </c:pt>
                <c:pt idx="7">
                  <c:v>NW</c:v>
                </c:pt>
                <c:pt idx="8">
                  <c:v>W</c:v>
                </c:pt>
                <c:pt idx="10">
                  <c:v>NW</c:v>
                </c:pt>
                <c:pt idx="11">
                  <c:v>W</c:v>
                </c:pt>
                <c:pt idx="13">
                  <c:v>NW</c:v>
                </c:pt>
                <c:pt idx="14">
                  <c:v>W</c:v>
                </c:pt>
                <c:pt idx="16">
                  <c:v>NW</c:v>
                </c:pt>
                <c:pt idx="17">
                  <c:v>W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1">
                  <c:v>61</c:v>
                </c:pt>
                <c:pt idx="2">
                  <c:v>74</c:v>
                </c:pt>
                <c:pt idx="3">
                  <c:v>0</c:v>
                </c:pt>
                <c:pt idx="4">
                  <c:v>81.5</c:v>
                </c:pt>
                <c:pt idx="5">
                  <c:v>75</c:v>
                </c:pt>
                <c:pt idx="6">
                  <c:v>0</c:v>
                </c:pt>
                <c:pt idx="7">
                  <c:v>65</c:v>
                </c:pt>
                <c:pt idx="8">
                  <c:v>69</c:v>
                </c:pt>
                <c:pt idx="10">
                  <c:v>71</c:v>
                </c:pt>
                <c:pt idx="11">
                  <c:v>84.5</c:v>
                </c:pt>
                <c:pt idx="13">
                  <c:v>75</c:v>
                </c:pt>
                <c:pt idx="14">
                  <c:v>78</c:v>
                </c:pt>
                <c:pt idx="16">
                  <c:v>77</c:v>
                </c:pt>
                <c:pt idx="17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3"/>
        <c:axId val="40891392"/>
        <c:axId val="34087488"/>
      </c:barChart>
      <c:catAx>
        <c:axId val="4089139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087488"/>
        <c:crosses val="autoZero"/>
        <c:auto val="1"/>
        <c:lblAlgn val="ctr"/>
        <c:lblOffset val="100"/>
        <c:noMultiLvlLbl val="0"/>
      </c:catAx>
      <c:valAx>
        <c:axId val="34087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891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7480070367672"/>
          <c:y val="3.4164011089222658E-2"/>
          <c:w val="0.83705546990581803"/>
          <c:h val="0.815887587700419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studies_&gt;=50 years'!$B$1</c:f>
              <c:strCache>
                <c:ptCount val="1"/>
                <c:pt idx="0">
                  <c:v>DTG, SINGLE</c:v>
                </c:pt>
              </c:strCache>
            </c:strRef>
          </c:tx>
          <c:spPr>
            <a:ln w="19050">
              <a:solidFill>
                <a:srgbClr val="192845"/>
              </a:solidFill>
            </a:ln>
          </c:spPr>
          <c:marker>
            <c:symbol val="diamond"/>
            <c:size val="8"/>
            <c:spPr>
              <a:solidFill>
                <a:srgbClr val="192845"/>
              </a:solidFill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years'!$B$2:$B$15</c:f>
              <c:numCache>
                <c:formatCode>General</c:formatCode>
                <c:ptCount val="14"/>
                <c:pt idx="0">
                  <c:v>0</c:v>
                </c:pt>
                <c:pt idx="1">
                  <c:v>0.27692307700000002</c:v>
                </c:pt>
                <c:pt idx="2">
                  <c:v>0.65384615400000001</c:v>
                </c:pt>
                <c:pt idx="3">
                  <c:v>0.76923076899999998</c:v>
                </c:pt>
                <c:pt idx="4">
                  <c:v>0.81538461500000003</c:v>
                </c:pt>
                <c:pt idx="5">
                  <c:v>0.82307692300000002</c:v>
                </c:pt>
                <c:pt idx="6">
                  <c:v>0.87692307700000005</c:v>
                </c:pt>
                <c:pt idx="7">
                  <c:v>0.87692307700000005</c:v>
                </c:pt>
                <c:pt idx="8">
                  <c:v>0.81538461500000003</c:v>
                </c:pt>
                <c:pt idx="9">
                  <c:v>0.83846153800000001</c:v>
                </c:pt>
                <c:pt idx="10">
                  <c:v>0.83846153800000001</c:v>
                </c:pt>
                <c:pt idx="11">
                  <c:v>0.83846153800000001</c:v>
                </c:pt>
                <c:pt idx="12">
                  <c:v>0.82307692300000002</c:v>
                </c:pt>
                <c:pt idx="13">
                  <c:v>0.80769230800000003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'All studies_&gt;=50 years'!$C$1</c:f>
              <c:strCache>
                <c:ptCount val="1"/>
                <c:pt idx="0">
                  <c:v>DTG, SPRING-2</c:v>
                </c:pt>
              </c:strCache>
            </c:strRef>
          </c:tx>
          <c:spPr>
            <a:ln w="19050">
              <a:solidFill>
                <a:srgbClr val="022A67"/>
              </a:solidFill>
              <a:prstDash val="dash"/>
            </a:ln>
          </c:spPr>
          <c:marker>
            <c:symbol val="square"/>
            <c:size val="8"/>
            <c:spPr>
              <a:solidFill>
                <a:srgbClr val="022A67"/>
              </a:solidFill>
              <a:ln>
                <a:noFill/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years'!$C$2:$C$15</c:f>
              <c:numCache>
                <c:formatCode>General</c:formatCode>
                <c:ptCount val="14"/>
                <c:pt idx="0">
                  <c:v>0</c:v>
                </c:pt>
                <c:pt idx="1">
                  <c:v>7.6923077000000006E-2</c:v>
                </c:pt>
                <c:pt idx="2">
                  <c:v>0.73846153800000003</c:v>
                </c:pt>
                <c:pt idx="3">
                  <c:v>0.81538461500000003</c:v>
                </c:pt>
                <c:pt idx="4">
                  <c:v>0.89230769200000004</c:v>
                </c:pt>
                <c:pt idx="5">
                  <c:v>0.89230769200000004</c:v>
                </c:pt>
                <c:pt idx="6">
                  <c:v>0.89230769200000004</c:v>
                </c:pt>
                <c:pt idx="7">
                  <c:v>0.87692307700000005</c:v>
                </c:pt>
                <c:pt idx="8">
                  <c:v>0.830769231</c:v>
                </c:pt>
                <c:pt idx="9">
                  <c:v>0.84615384599999999</c:v>
                </c:pt>
                <c:pt idx="10">
                  <c:v>0.84615384599999999</c:v>
                </c:pt>
                <c:pt idx="11">
                  <c:v>0.830769231</c:v>
                </c:pt>
                <c:pt idx="12">
                  <c:v>0.8</c:v>
                </c:pt>
                <c:pt idx="13">
                  <c:v>0.76923076899999998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'All studies_&gt;=50 years'!$K$1</c:f>
              <c:strCache>
                <c:ptCount val="1"/>
                <c:pt idx="0">
                  <c:v>DTG, FLAMINGO</c:v>
                </c:pt>
              </c:strCache>
            </c:strRef>
          </c:tx>
          <c:spPr>
            <a:ln w="19050">
              <a:solidFill>
                <a:srgbClr val="022A67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22A67"/>
              </a:solidFill>
              <a:ln>
                <a:solidFill>
                  <a:srgbClr val="6D219B"/>
                </a:solidFill>
              </a:ln>
            </c:spPr>
          </c:marker>
          <c:xVal>
            <c:numRef>
              <c:f>'All studies_&gt;=50 years'!$J$2:$J$14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72</c:v>
                </c:pt>
                <c:pt idx="11">
                  <c:v>84</c:v>
                </c:pt>
                <c:pt idx="12">
                  <c:v>96</c:v>
                </c:pt>
              </c:numCache>
            </c:numRef>
          </c:xVal>
          <c:yVal>
            <c:numRef>
              <c:f>'All studies_&gt;=50 years'!$K$2:$K$14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0.79710144900000002</c:v>
                </c:pt>
                <c:pt idx="3">
                  <c:v>0.91304347799999996</c:v>
                </c:pt>
                <c:pt idx="4">
                  <c:v>0.92753623200000002</c:v>
                </c:pt>
                <c:pt idx="5">
                  <c:v>0.88405797100000005</c:v>
                </c:pt>
                <c:pt idx="6">
                  <c:v>0.89855072499999999</c:v>
                </c:pt>
                <c:pt idx="7">
                  <c:v>0.89855072499999999</c:v>
                </c:pt>
                <c:pt idx="8">
                  <c:v>0.869565217</c:v>
                </c:pt>
                <c:pt idx="9">
                  <c:v>0.78260869600000005</c:v>
                </c:pt>
                <c:pt idx="10">
                  <c:v>0.79710144900000002</c:v>
                </c:pt>
                <c:pt idx="11">
                  <c:v>0.72463768100000003</c:v>
                </c:pt>
                <c:pt idx="12">
                  <c:v>0.71014492799999995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'All studies_&gt;=50 years'!$E$1</c:f>
              <c:strCache>
                <c:ptCount val="1"/>
                <c:pt idx="0">
                  <c:v>EFV/TDF/FTC, SINGLE</c:v>
                </c:pt>
              </c:strCache>
            </c:strRef>
          </c:tx>
          <c:spPr>
            <a:ln w="19050">
              <a:solidFill>
                <a:srgbClr val="FACB0B"/>
              </a:solidFill>
            </a:ln>
          </c:spPr>
          <c:marker>
            <c:symbol val="circle"/>
            <c:size val="8"/>
            <c:spPr>
              <a:solidFill>
                <a:srgbClr val="FACB0B"/>
              </a:solidFill>
              <a:ln>
                <a:solidFill>
                  <a:srgbClr val="934BC9"/>
                </a:solidFill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years'!$E$2:$E$15</c:f>
              <c:numCache>
                <c:formatCode>General</c:formatCode>
                <c:ptCount val="14"/>
                <c:pt idx="0">
                  <c:v>0</c:v>
                </c:pt>
                <c:pt idx="1">
                  <c:v>6.0150375999999998E-2</c:v>
                </c:pt>
                <c:pt idx="2">
                  <c:v>0.18796992500000001</c:v>
                </c:pt>
                <c:pt idx="3">
                  <c:v>0.37593985000000002</c:v>
                </c:pt>
                <c:pt idx="4">
                  <c:v>0.57894736800000002</c:v>
                </c:pt>
                <c:pt idx="5">
                  <c:v>0.70676691700000005</c:v>
                </c:pt>
                <c:pt idx="6">
                  <c:v>0.78195488700000004</c:v>
                </c:pt>
                <c:pt idx="7">
                  <c:v>0.74436090200000005</c:v>
                </c:pt>
                <c:pt idx="8">
                  <c:v>0.729323308</c:v>
                </c:pt>
                <c:pt idx="9">
                  <c:v>0.74436090200000005</c:v>
                </c:pt>
                <c:pt idx="10">
                  <c:v>0.67669172899999996</c:v>
                </c:pt>
                <c:pt idx="11">
                  <c:v>0.63909774399999997</c:v>
                </c:pt>
                <c:pt idx="12">
                  <c:v>0.63157894699999995</c:v>
                </c:pt>
                <c:pt idx="13">
                  <c:v>0.60902255599999999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'All studies_&gt;=50 years'!$F$1</c:f>
              <c:strCache>
                <c:ptCount val="1"/>
                <c:pt idx="0">
                  <c:v>RAL, SPRING-2</c:v>
                </c:pt>
              </c:strCache>
            </c:strRef>
          </c:tx>
          <c:spPr>
            <a:ln w="19050">
              <a:solidFill>
                <a:srgbClr val="04AD50"/>
              </a:solidFill>
            </a:ln>
          </c:spPr>
          <c:marker>
            <c:symbol val="circle"/>
            <c:size val="8"/>
            <c:spPr>
              <a:solidFill>
                <a:srgbClr val="04AD50"/>
              </a:solidFill>
              <a:ln>
                <a:solidFill>
                  <a:srgbClr val="9D9D9D"/>
                </a:solidFill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years'!$F$2:$F$15</c:f>
              <c:numCache>
                <c:formatCode>General</c:formatCode>
                <c:ptCount val="14"/>
                <c:pt idx="0">
                  <c:v>0</c:v>
                </c:pt>
                <c:pt idx="1">
                  <c:v>6.7796609999999993E-2</c:v>
                </c:pt>
                <c:pt idx="2">
                  <c:v>0.71186440699999998</c:v>
                </c:pt>
                <c:pt idx="3">
                  <c:v>0.84745762700000005</c:v>
                </c:pt>
                <c:pt idx="4">
                  <c:v>0.83050847500000002</c:v>
                </c:pt>
                <c:pt idx="5">
                  <c:v>0.728813559</c:v>
                </c:pt>
                <c:pt idx="6">
                  <c:v>0.91525423699999997</c:v>
                </c:pt>
                <c:pt idx="7">
                  <c:v>0.91525423699999997</c:v>
                </c:pt>
                <c:pt idx="8">
                  <c:v>0.83050847500000002</c:v>
                </c:pt>
                <c:pt idx="9">
                  <c:v>0.84745762700000005</c:v>
                </c:pt>
                <c:pt idx="10">
                  <c:v>0.83050847500000002</c:v>
                </c:pt>
                <c:pt idx="11">
                  <c:v>0.77966101700000001</c:v>
                </c:pt>
                <c:pt idx="12">
                  <c:v>0.81355932200000003</c:v>
                </c:pt>
                <c:pt idx="13">
                  <c:v>0.74576271199999999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'All studies_&gt;=50 years'!$M$1</c:f>
              <c:strCache>
                <c:ptCount val="1"/>
                <c:pt idx="0">
                  <c:v>DRV/r, FLAMINGO</c:v>
                </c:pt>
              </c:strCache>
            </c:strRef>
          </c:tx>
          <c:spPr>
            <a:ln w="19050">
              <a:solidFill>
                <a:srgbClr val="FF5F00"/>
              </a:solidFill>
            </a:ln>
          </c:spPr>
          <c:marker>
            <c:symbol val="circle"/>
            <c:size val="8"/>
            <c:spPr>
              <a:solidFill>
                <a:srgbClr val="FF5F00"/>
              </a:solidFill>
              <a:ln>
                <a:noFill/>
              </a:ln>
            </c:spPr>
          </c:marker>
          <c:xVal>
            <c:numRef>
              <c:f>'All studies_&gt;=50 years'!$J$2:$J$14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72</c:v>
                </c:pt>
                <c:pt idx="11">
                  <c:v>84</c:v>
                </c:pt>
                <c:pt idx="12">
                  <c:v>96</c:v>
                </c:pt>
              </c:numCache>
            </c:numRef>
          </c:xVal>
          <c:yVal>
            <c:numRef>
              <c:f>'All studies_&gt;=50 years'!$M$2:$M$14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0.15151515199999999</c:v>
                </c:pt>
                <c:pt idx="3">
                  <c:v>0.37878787899999999</c:v>
                </c:pt>
                <c:pt idx="4">
                  <c:v>0.515151515</c:v>
                </c:pt>
                <c:pt idx="5">
                  <c:v>0.712121212</c:v>
                </c:pt>
                <c:pt idx="6">
                  <c:v>0.83333333300000001</c:v>
                </c:pt>
                <c:pt idx="7">
                  <c:v>0.803030303</c:v>
                </c:pt>
                <c:pt idx="8">
                  <c:v>0.803030303</c:v>
                </c:pt>
                <c:pt idx="9">
                  <c:v>0.77272727299999999</c:v>
                </c:pt>
                <c:pt idx="10">
                  <c:v>0.77272727299999999</c:v>
                </c:pt>
                <c:pt idx="11">
                  <c:v>0.696969697</c:v>
                </c:pt>
                <c:pt idx="12">
                  <c:v>0.63636363600000001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1616"/>
        <c:axId val="33752192"/>
      </c:scatterChart>
      <c:valAx>
        <c:axId val="33751616"/>
        <c:scaling>
          <c:orientation val="minMax"/>
          <c:max val="96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Week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50524006512989839"/>
              <c:y val="0.965010206343416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3752192"/>
        <c:crosses val="autoZero"/>
        <c:crossBetween val="midCat"/>
        <c:majorUnit val="12"/>
      </c:valAx>
      <c:valAx>
        <c:axId val="3375219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 b="0">
                    <a:solidFill>
                      <a:schemeClr val="bg2"/>
                    </a:solidFill>
                  </a:defRPr>
                </a:pPr>
                <a:r>
                  <a:rPr lang="en-US" sz="1300" b="0" dirty="0" smtClean="0">
                    <a:solidFill>
                      <a:schemeClr val="bg2"/>
                    </a:solidFill>
                    <a:effectLst/>
                  </a:rPr>
                  <a:t>Proportion of subjects with HIV-1 </a:t>
                </a:r>
                <a:br>
                  <a:rPr lang="en-US" sz="1300" b="0" dirty="0" smtClean="0">
                    <a:solidFill>
                      <a:schemeClr val="bg2"/>
                    </a:solidFill>
                    <a:effectLst/>
                  </a:rPr>
                </a:br>
                <a:r>
                  <a:rPr lang="en-US" sz="1300" b="0" dirty="0" smtClean="0">
                    <a:solidFill>
                      <a:schemeClr val="bg2"/>
                    </a:solidFill>
                    <a:effectLst/>
                  </a:rPr>
                  <a:t>RNA &lt;50 copies/mL</a:t>
                </a:r>
                <a:endParaRPr lang="en-US" sz="1300" b="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8.442355165791061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3751616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751102579341881"/>
          <c:y val="0.55018646298867868"/>
          <c:w val="0.32992688076469467"/>
          <c:h val="0.26855398873642555"/>
        </c:manualLayout>
      </c:layout>
      <c:overlay val="0"/>
      <c:txPr>
        <a:bodyPr/>
        <a:lstStyle/>
        <a:p>
          <a:pPr>
            <a:defRPr sz="120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69890446554598"/>
          <c:y val="7.7486216128491173E-2"/>
          <c:w val="0.71414801344154999"/>
          <c:h val="0.74590541138130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'IAS poster figure'!$A$2</c:f>
              <c:strCache>
                <c:ptCount val="1"/>
                <c:pt idx="0">
                  <c:v>DTG (all studies)</c:v>
                </c:pt>
              </c:strCache>
            </c:strRef>
          </c:tx>
          <c:spPr>
            <a:solidFill>
              <a:srgbClr val="022A67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figure'!$B$2:$D$2</c:f>
              <c:numCache>
                <c:formatCode>General</c:formatCode>
                <c:ptCount val="3"/>
                <c:pt idx="0">
                  <c:v>0.10402999062792877</c:v>
                </c:pt>
                <c:pt idx="1">
                  <c:v>0.11363636000000001</c:v>
                </c:pt>
                <c:pt idx="2">
                  <c:v>0.10087173000000001</c:v>
                </c:pt>
              </c:numCache>
            </c:numRef>
          </c:val>
        </c:ser>
        <c:ser>
          <c:idx val="1"/>
          <c:order val="1"/>
          <c:tx>
            <c:strRef>
              <c:f>'IAS poster figure'!$A$3</c:f>
              <c:strCache>
                <c:ptCount val="1"/>
                <c:pt idx="0">
                  <c:v>EFV/TDF/FTC (SINGLE)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figure'!$B$3:$D$3</c:f>
              <c:numCache>
                <c:formatCode>General</c:formatCode>
                <c:ptCount val="3"/>
                <c:pt idx="0">
                  <c:v>0.27751196172248804</c:v>
                </c:pt>
                <c:pt idx="1">
                  <c:v>0.27819548900000002</c:v>
                </c:pt>
                <c:pt idx="2">
                  <c:v>0.27719298199999998</c:v>
                </c:pt>
              </c:numCache>
            </c:numRef>
          </c:val>
        </c:ser>
        <c:ser>
          <c:idx val="2"/>
          <c:order val="2"/>
          <c:tx>
            <c:strRef>
              <c:f>'IAS poster figure'!$A$4</c:f>
              <c:strCache>
                <c:ptCount val="1"/>
                <c:pt idx="0">
                  <c:v>DRV/r (FLAMINGO)</c:v>
                </c:pt>
              </c:strCache>
            </c:strRef>
          </c:tx>
          <c:spPr>
            <a:solidFill>
              <a:srgbClr val="1AA444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figure'!$B$4:$D$4</c:f>
              <c:numCache>
                <c:formatCode>General</c:formatCode>
                <c:ptCount val="3"/>
                <c:pt idx="0">
                  <c:v>0.13636363636363635</c:v>
                </c:pt>
                <c:pt idx="1">
                  <c:v>6.0606061000000003E-2</c:v>
                </c:pt>
                <c:pt idx="2">
                  <c:v>0.16477272700000001</c:v>
                </c:pt>
              </c:numCache>
            </c:numRef>
          </c:val>
        </c:ser>
        <c:ser>
          <c:idx val="3"/>
          <c:order val="3"/>
          <c:tx>
            <c:strRef>
              <c:f>'IAS poster figure'!$A$5</c:f>
              <c:strCache>
                <c:ptCount val="1"/>
                <c:pt idx="0">
                  <c:v>RAL (SPRING-2)</c:v>
                </c:pt>
              </c:strCache>
            </c:strRef>
          </c:tx>
          <c:spPr>
            <a:solidFill>
              <a:srgbClr val="FACB0B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figure'!$B$5:$D$5</c:f>
              <c:numCache>
                <c:formatCode>General</c:formatCode>
                <c:ptCount val="3"/>
                <c:pt idx="0">
                  <c:v>7.5425790754257913E-2</c:v>
                </c:pt>
                <c:pt idx="1">
                  <c:v>6.7796609999999993E-2</c:v>
                </c:pt>
                <c:pt idx="2">
                  <c:v>7.6704544999999999E-2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04384"/>
        <c:axId val="33757376"/>
      </c:barChart>
      <c:catAx>
        <c:axId val="42704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3757376"/>
        <c:crosses val="autoZero"/>
        <c:auto val="1"/>
        <c:lblAlgn val="ctr"/>
        <c:lblOffset val="100"/>
        <c:noMultiLvlLbl val="0"/>
      </c:catAx>
      <c:valAx>
        <c:axId val="33757376"/>
        <c:scaling>
          <c:orientation val="minMax"/>
          <c:max val="0.4"/>
          <c:min val="0"/>
        </c:scaling>
        <c:delete val="0"/>
        <c:axPos val="b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Proportion of patients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3424861229410724"/>
              <c:y val="0.920752269355692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4270438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96712594636212"/>
          <c:y val="7.7486216128491173E-2"/>
          <c:w val="0.72687979196073405"/>
          <c:h val="0.74590541138130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'IAS poster figure'!$A$2</c:f>
              <c:strCache>
                <c:ptCount val="1"/>
                <c:pt idx="0">
                  <c:v>DTG (all studies)</c:v>
                </c:pt>
              </c:strCache>
            </c:strRef>
          </c:tx>
          <c:spPr>
            <a:solidFill>
              <a:srgbClr val="022A67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figure'!$B$2:$D$2</c:f>
              <c:numCache>
                <c:formatCode>General</c:formatCode>
                <c:ptCount val="3"/>
                <c:pt idx="0">
                  <c:v>2.9053420999999999E-2</c:v>
                </c:pt>
                <c:pt idx="1">
                  <c:v>1.893939E-2</c:v>
                </c:pt>
                <c:pt idx="2">
                  <c:v>3.2378579999999997E-2</c:v>
                </c:pt>
              </c:numCache>
            </c:numRef>
          </c:val>
        </c:ser>
        <c:ser>
          <c:idx val="1"/>
          <c:order val="1"/>
          <c:tx>
            <c:strRef>
              <c:f>'IAS poster figure'!$A$3</c:f>
              <c:strCache>
                <c:ptCount val="1"/>
                <c:pt idx="0">
                  <c:v>EFV/TDF/FTC (SINGLE)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figure'!$B$3:$D$3</c:f>
              <c:numCache>
                <c:formatCode>General</c:formatCode>
                <c:ptCount val="3"/>
                <c:pt idx="0">
                  <c:v>0.124105012</c:v>
                </c:pt>
                <c:pt idx="1">
                  <c:v>0.127819549</c:v>
                </c:pt>
                <c:pt idx="2">
                  <c:v>0.122807018</c:v>
                </c:pt>
              </c:numCache>
            </c:numRef>
          </c:val>
        </c:ser>
        <c:ser>
          <c:idx val="2"/>
          <c:order val="2"/>
          <c:tx>
            <c:strRef>
              <c:f>'IAS poster figure'!$A$4</c:f>
              <c:strCache>
                <c:ptCount val="1"/>
                <c:pt idx="0">
                  <c:v>DRV/r (FLAMINGO)</c:v>
                </c:pt>
              </c:strCache>
            </c:strRef>
          </c:tx>
          <c:spPr>
            <a:solidFill>
              <a:srgbClr val="1AA444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figure'!$B$4:$D$4</c:f>
              <c:numCache>
                <c:formatCode>General</c:formatCode>
                <c:ptCount val="3"/>
                <c:pt idx="0">
                  <c:v>6.1983470999999998E-2</c:v>
                </c:pt>
                <c:pt idx="1">
                  <c:v>4.5454544999999999E-2</c:v>
                </c:pt>
                <c:pt idx="2">
                  <c:v>6.8181818000000005E-2</c:v>
                </c:pt>
              </c:numCache>
            </c:numRef>
          </c:val>
        </c:ser>
        <c:ser>
          <c:idx val="3"/>
          <c:order val="3"/>
          <c:tx>
            <c:strRef>
              <c:f>'IAS poster figure'!$A$5</c:f>
              <c:strCache>
                <c:ptCount val="1"/>
                <c:pt idx="0">
                  <c:v>RAL (SPRING-2)</c:v>
                </c:pt>
              </c:strCache>
            </c:strRef>
          </c:tx>
          <c:spPr>
            <a:solidFill>
              <a:srgbClr val="FACB0B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Non-white</c:v>
                </c:pt>
                <c:pt idx="2">
                  <c:v>White </c:v>
                </c:pt>
              </c:strCache>
            </c:strRef>
          </c:cat>
          <c:val>
            <c:numRef>
              <c:f>'IAS poster figure'!$B$5:$D$5</c:f>
              <c:numCache>
                <c:formatCode>General</c:formatCode>
                <c:ptCount val="3"/>
                <c:pt idx="0">
                  <c:v>2.4330899999999999E-2</c:v>
                </c:pt>
                <c:pt idx="1">
                  <c:v>0</c:v>
                </c:pt>
                <c:pt idx="2">
                  <c:v>2.8409091000000001E-2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1008"/>
        <c:axId val="42549248"/>
      </c:barChart>
      <c:catAx>
        <c:axId val="42731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42549248"/>
        <c:crosses val="autoZero"/>
        <c:auto val="1"/>
        <c:lblAlgn val="ctr"/>
        <c:lblOffset val="100"/>
        <c:noMultiLvlLbl val="0"/>
      </c:catAx>
      <c:valAx>
        <c:axId val="42549248"/>
        <c:scaling>
          <c:orientation val="minMax"/>
          <c:max val="0.4"/>
          <c:min val="0"/>
        </c:scaling>
        <c:delete val="0"/>
        <c:axPos val="b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Proportion of patients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3424861229410724"/>
              <c:y val="0.920752269355692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427310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4500608518863081"/>
          <c:y val="6.68476923043409E-2"/>
          <c:w val="0.42953035777300136"/>
          <c:h val="0.19195143894687083"/>
        </c:manualLayout>
      </c:layout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 smtClean="0">
                <a:solidFill>
                  <a:schemeClr val="bg2"/>
                </a:solidFill>
              </a:rPr>
              <a:t>Common AEs leading to withdrawal by system organ class </a:t>
            </a:r>
            <a:br>
              <a:rPr lang="en-GB" sz="1400" b="1" dirty="0" smtClean="0">
                <a:solidFill>
                  <a:schemeClr val="bg2"/>
                </a:solidFill>
              </a:rPr>
            </a:br>
            <a:r>
              <a:rPr lang="en-GB" sz="1400" b="1" dirty="0" smtClean="0">
                <a:solidFill>
                  <a:schemeClr val="bg2"/>
                </a:solidFill>
              </a:rPr>
              <a:t>(≥2% in either arm)</a:t>
            </a:r>
            <a:endParaRPr lang="en-GB" sz="1400" b="1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22986138783260149"/>
          <c:y val="7.054771692034218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14738681636955"/>
          <c:y val="0.14097869472209681"/>
          <c:w val="0.8667193629056662"/>
          <c:h val="0.65866820353294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50mg + ABC/3TC FDC QD (n=414)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Psychiatric disorders </c:v>
                </c:pt>
                <c:pt idx="1">
                  <c:v>Nervous system disorders</c:v>
                </c:pt>
                <c:pt idx="2">
                  <c:v>Skin and subcutaneous tissue disorders</c:v>
                </c:pt>
                <c:pt idx="3">
                  <c:v>General disorders and administration site conditions </c:v>
                </c:pt>
                <c:pt idx="4">
                  <c:v>Gastrointestinal disorders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ATRIPLA® QD (n=419)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Psychiatric disorders </c:v>
                </c:pt>
                <c:pt idx="1">
                  <c:v>Nervous system disorders</c:v>
                </c:pt>
                <c:pt idx="2">
                  <c:v>Skin and subcutaneous tissue disorders</c:v>
                </c:pt>
                <c:pt idx="3">
                  <c:v>General disorders and administration site conditions </c:v>
                </c:pt>
                <c:pt idx="4">
                  <c:v>Gastrointestinal disorders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2717184"/>
        <c:axId val="42553856"/>
      </c:barChart>
      <c:catAx>
        <c:axId val="427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553856"/>
        <c:crosses val="autoZero"/>
        <c:auto val="1"/>
        <c:lblAlgn val="ctr"/>
        <c:lblOffset val="100"/>
        <c:noMultiLvlLbl val="0"/>
      </c:catAx>
      <c:valAx>
        <c:axId val="4255385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with </a:t>
                </a:r>
              </a:p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AE leading to withdrawal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6920067483306785E-3"/>
              <c:y val="0.137842461948672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7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53490378122355"/>
          <c:y val="0.20953505166092659"/>
          <c:w val="0.37142662591578257"/>
          <c:h val="0.1242923008554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1811746844679"/>
          <c:y val="2.44237196030412E-2"/>
          <c:w val="0.85735350982271497"/>
          <c:h val="0.78288694119234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50 mg QD + 2 NRTIs 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                                                        (n=291) (n=278)</c:v>
                </c:pt>
                <c:pt idx="1">
                  <c:v>HDL cholesterol                                                 (n=291) (n=278)</c:v>
                </c:pt>
                <c:pt idx="2">
                  <c:v>LDL cholesterol                                                        (n=289) (n=274)</c:v>
                </c:pt>
                <c:pt idx="3">
                  <c:v>Triglycerides                                                             (n=292) (n=278)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0.21</c:v>
                </c:pt>
                <c:pt idx="1">
                  <c:v>0.05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RAL 400 mg BID + 2 NRTIs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                                                        (n=291) (n=278)</c:v>
                </c:pt>
                <c:pt idx="1">
                  <c:v>HDL cholesterol                                                 (n=291) (n=278)</c:v>
                </c:pt>
                <c:pt idx="2">
                  <c:v>LDL cholesterol                                                        (n=289) (n=274)</c:v>
                </c:pt>
                <c:pt idx="3">
                  <c:v>Triglycerides                                                             (n=292) (n=278)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0.26</c:v>
                </c:pt>
                <c:pt idx="1">
                  <c:v>0.06</c:v>
                </c:pt>
                <c:pt idx="2">
                  <c:v>0.16</c:v>
                </c:pt>
                <c:pt idx="3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517952"/>
        <c:axId val="33780224"/>
      </c:barChart>
      <c:catAx>
        <c:axId val="435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780224"/>
        <c:crosses val="autoZero"/>
        <c:auto val="1"/>
        <c:lblAlgn val="ctr"/>
        <c:lblOffset val="100"/>
        <c:noMultiLvlLbl val="0"/>
      </c:catAx>
      <c:valAx>
        <c:axId val="33780224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Mean change from </a:t>
                </a:r>
                <a:br>
                  <a:rPr lang="en-GB" dirty="0" smtClean="0"/>
                </a:br>
                <a:r>
                  <a:rPr lang="en-GB" dirty="0" smtClean="0"/>
                  <a:t>baseline (mmol/L)</a:t>
                </a:r>
              </a:p>
            </c:rich>
          </c:tx>
          <c:layout>
            <c:manualLayout>
              <c:xMode val="edge"/>
              <c:yMode val="edge"/>
              <c:x val="4.6829265414756113E-3"/>
              <c:y val="0.180044814217193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5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21783032269917"/>
          <c:y val="2.194970324749167E-2"/>
          <c:w val="0.37142662591578257"/>
          <c:h val="0.1242923008554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>
                <a:effectLst/>
              </a:rPr>
              <a:t>Drug-related </a:t>
            </a:r>
            <a:endParaRPr lang="en-GB" sz="1800" dirty="0">
              <a:effectLst/>
            </a:endParaRPr>
          </a:p>
        </c:rich>
      </c:tx>
      <c:layout>
        <c:manualLayout>
          <c:xMode val="edge"/>
          <c:yMode val="edge"/>
          <c:x val="0.325226411850294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416170871990168"/>
          <c:y val="0.12330881937305775"/>
          <c:w val="0.73550985618356635"/>
          <c:h val="0.8317005548727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DRV/r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645952"/>
        <c:axId val="42553280"/>
      </c:barChart>
      <c:catAx>
        <c:axId val="436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553280"/>
        <c:crosses val="autoZero"/>
        <c:auto val="1"/>
        <c:lblAlgn val="ctr"/>
        <c:lblOffset val="100"/>
        <c:noMultiLvlLbl val="0"/>
      </c:catAx>
      <c:valAx>
        <c:axId val="4255328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 experiencing diarrhoea</a:t>
                </a:r>
              </a:p>
            </c:rich>
          </c:tx>
          <c:layout>
            <c:manualLayout>
              <c:xMode val="edge"/>
              <c:yMode val="edge"/>
              <c:x val="0"/>
              <c:y val="0.200008732823331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64595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>
                <a:effectLst/>
              </a:rPr>
              <a:t>Overall</a:t>
            </a:r>
          </a:p>
        </c:rich>
      </c:tx>
      <c:layout>
        <c:manualLayout>
          <c:xMode val="edge"/>
          <c:yMode val="edge"/>
          <c:x val="0.43103802173947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416170871990168"/>
          <c:y val="0.12330881937305775"/>
          <c:w val="0.73550985618356635"/>
          <c:h val="0.8317005548727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DRV/r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741696"/>
        <c:axId val="42555584"/>
      </c:barChart>
      <c:catAx>
        <c:axId val="4374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555584"/>
        <c:crosses val="autoZero"/>
        <c:auto val="1"/>
        <c:lblAlgn val="ctr"/>
        <c:lblOffset val="100"/>
        <c:noMultiLvlLbl val="0"/>
      </c:catAx>
      <c:valAx>
        <c:axId val="4255558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 experiencing diarrhoea</a:t>
                </a:r>
              </a:p>
            </c:rich>
          </c:tx>
          <c:layout>
            <c:manualLayout>
              <c:xMode val="edge"/>
              <c:yMode val="edge"/>
              <c:x val="1.2825649683537194E-2"/>
              <c:y val="0.200008732823331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741696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96789587018271"/>
          <c:y val="4.1086171399763907E-2"/>
          <c:w val="0.83533246065137656"/>
          <c:h val="0.77549782303046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ing113674_GSK1349572_conc_mean!$B$2</c:f>
              <c:strCache>
                <c:ptCount val="1"/>
                <c:pt idx="0">
                  <c:v>Fasting</c:v>
                </c:pt>
              </c:strCache>
            </c:strRef>
          </c:tx>
          <c:spPr>
            <a:ln>
              <a:solidFill>
                <a:srgbClr val="8C339B"/>
              </a:solidFill>
            </a:ln>
          </c:spPr>
          <c:marker>
            <c:spPr>
              <a:solidFill>
                <a:srgbClr val="8C339B"/>
              </a:solidFill>
              <a:ln>
                <a:solidFill>
                  <a:srgbClr val="8C339B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ing113674_GSK1349572_conc_mean!$B$3:$B$13</c:f>
              <c:numCache>
                <c:formatCode>0</c:formatCode>
                <c:ptCount val="11"/>
                <c:pt idx="0">
                  <c:v>0</c:v>
                </c:pt>
                <c:pt idx="1">
                  <c:v>2053.13</c:v>
                </c:pt>
                <c:pt idx="2">
                  <c:v>2411.54</c:v>
                </c:pt>
                <c:pt idx="3">
                  <c:v>2499.5700000000002</c:v>
                </c:pt>
                <c:pt idx="4">
                  <c:v>2503.9699999999998</c:v>
                </c:pt>
                <c:pt idx="5">
                  <c:v>2254.14</c:v>
                </c:pt>
                <c:pt idx="6">
                  <c:v>2113.8300000000022</c:v>
                </c:pt>
                <c:pt idx="7">
                  <c:v>1820.61</c:v>
                </c:pt>
                <c:pt idx="8">
                  <c:v>1372.08</c:v>
                </c:pt>
                <c:pt idx="9">
                  <c:v>787.18000000000052</c:v>
                </c:pt>
                <c:pt idx="10">
                  <c:v>243.19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ing113674_GSK1349572_conc_mean!$C$2</c:f>
              <c:strCache>
                <c:ptCount val="1"/>
                <c:pt idx="0">
                  <c:v>Low fat</c:v>
                </c:pt>
              </c:strCache>
            </c:strRef>
          </c:tx>
          <c:spPr>
            <a:ln>
              <a:solidFill>
                <a:srgbClr val="D7007F"/>
              </a:solidFill>
            </a:ln>
          </c:spPr>
          <c:marker>
            <c:spPr>
              <a:solidFill>
                <a:srgbClr val="D7007F"/>
              </a:solidFill>
              <a:ln>
                <a:solidFill>
                  <a:srgbClr val="D7007F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ing113674_GSK1349572_conc_mean!$C$3:$C$13</c:f>
              <c:numCache>
                <c:formatCode>0</c:formatCode>
                <c:ptCount val="11"/>
                <c:pt idx="0">
                  <c:v>0</c:v>
                </c:pt>
                <c:pt idx="1">
                  <c:v>1340.28</c:v>
                </c:pt>
                <c:pt idx="2">
                  <c:v>3318.9</c:v>
                </c:pt>
                <c:pt idx="3">
                  <c:v>3805.68</c:v>
                </c:pt>
                <c:pt idx="4">
                  <c:v>3644.7599999999998</c:v>
                </c:pt>
                <c:pt idx="5">
                  <c:v>3261.51</c:v>
                </c:pt>
                <c:pt idx="6">
                  <c:v>2941.21</c:v>
                </c:pt>
                <c:pt idx="7">
                  <c:v>2531.2799999999997</c:v>
                </c:pt>
                <c:pt idx="8">
                  <c:v>1895.1399999999999</c:v>
                </c:pt>
                <c:pt idx="9">
                  <c:v>1070.83</c:v>
                </c:pt>
                <c:pt idx="10">
                  <c:v>324.77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ing113674_GSK1349572_conc_mean!$D$2</c:f>
              <c:strCache>
                <c:ptCount val="1"/>
                <c:pt idx="0">
                  <c:v>High fat</c:v>
                </c:pt>
              </c:strCache>
            </c:strRef>
          </c:tx>
          <c:spPr>
            <a:ln>
              <a:solidFill>
                <a:srgbClr val="42145F"/>
              </a:solidFill>
            </a:ln>
          </c:spPr>
          <c:marker>
            <c:spPr>
              <a:solidFill>
                <a:srgbClr val="42145F"/>
              </a:solidFill>
              <a:ln>
                <a:solidFill>
                  <a:srgbClr val="42145F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ing113674_GSK1349572_conc_mean!$D$3:$D$13</c:f>
              <c:numCache>
                <c:formatCode>0</c:formatCode>
                <c:ptCount val="11"/>
                <c:pt idx="0">
                  <c:v>0</c:v>
                </c:pt>
                <c:pt idx="1">
                  <c:v>728.77000000000055</c:v>
                </c:pt>
                <c:pt idx="2">
                  <c:v>2380.77</c:v>
                </c:pt>
                <c:pt idx="3">
                  <c:v>3581.9100000000012</c:v>
                </c:pt>
                <c:pt idx="4">
                  <c:v>3935.2</c:v>
                </c:pt>
                <c:pt idx="5">
                  <c:v>4196.57</c:v>
                </c:pt>
                <c:pt idx="6">
                  <c:v>3832.57</c:v>
                </c:pt>
                <c:pt idx="7">
                  <c:v>3240.8300000000022</c:v>
                </c:pt>
                <c:pt idx="8">
                  <c:v>2596.3700000000022</c:v>
                </c:pt>
                <c:pt idx="9">
                  <c:v>1407.42</c:v>
                </c:pt>
                <c:pt idx="10">
                  <c:v>443.36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ing113674_GSK1349572_conc_mean!$E$2</c:f>
              <c:strCache>
                <c:ptCount val="1"/>
                <c:pt idx="0">
                  <c:v>Mod fat</c:v>
                </c:pt>
              </c:strCache>
            </c:strRef>
          </c:tx>
          <c:spPr>
            <a:ln>
              <a:solidFill>
                <a:srgbClr val="565858"/>
              </a:solidFill>
            </a:ln>
          </c:spPr>
          <c:marker>
            <c:spPr>
              <a:ln>
                <a:solidFill>
                  <a:srgbClr val="565858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ing113674_GSK1349572_conc_mean!$E$3:$E$13</c:f>
              <c:numCache>
                <c:formatCode>0</c:formatCode>
                <c:ptCount val="11"/>
                <c:pt idx="0">
                  <c:v>0</c:v>
                </c:pt>
                <c:pt idx="1">
                  <c:v>1107.99</c:v>
                </c:pt>
                <c:pt idx="2">
                  <c:v>2357.54</c:v>
                </c:pt>
                <c:pt idx="3">
                  <c:v>3595.53</c:v>
                </c:pt>
                <c:pt idx="4">
                  <c:v>3853.9300000000012</c:v>
                </c:pt>
                <c:pt idx="5">
                  <c:v>3652.9100000000012</c:v>
                </c:pt>
                <c:pt idx="6">
                  <c:v>3250.13</c:v>
                </c:pt>
                <c:pt idx="7">
                  <c:v>2742.4900000000002</c:v>
                </c:pt>
                <c:pt idx="8">
                  <c:v>2057.9</c:v>
                </c:pt>
                <c:pt idx="9">
                  <c:v>1152.46</c:v>
                </c:pt>
                <c:pt idx="10">
                  <c:v>349.21999999999969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52480"/>
        <c:axId val="43253056"/>
      </c:scatterChart>
      <c:valAx>
        <c:axId val="4325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 (hours)</a:t>
                </a:r>
              </a:p>
            </c:rich>
          </c:tx>
          <c:layout>
            <c:manualLayout>
              <c:xMode val="edge"/>
              <c:yMode val="edge"/>
              <c:x val="0.44799700262008529"/>
              <c:y val="0.8937210024348388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accent4"/>
                </a:solidFill>
              </a:defRPr>
            </a:pPr>
            <a:endParaRPr lang="es-ES"/>
          </a:p>
        </c:txPr>
        <c:crossAx val="43253056"/>
        <c:crosses val="autoZero"/>
        <c:crossBetween val="midCat"/>
      </c:valAx>
      <c:valAx>
        <c:axId val="43253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DTG mean plasma concentration (ng/mL)</a:t>
                </a:r>
              </a:p>
            </c:rich>
          </c:tx>
          <c:layout>
            <c:manualLayout>
              <c:xMode val="edge"/>
              <c:yMode val="edge"/>
              <c:x val="8.8773489503197675E-3"/>
              <c:y val="5.2684514509398983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432524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F217D-2048-4839-BAFD-43B971436933}" type="datetimeFigureOut">
              <a:rPr lang="en-GB" smtClean="0"/>
              <a:pPr/>
              <a:t>16/07/2015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0399-B0F6-4338-AF63-EDEDAD91D1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87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0247-0840-4A72-9470-DD3B83E3FF56}" type="datetimeFigureOut">
              <a:rPr lang="en-GB" smtClean="0"/>
              <a:pPr/>
              <a:t>16/07/2015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7B52-92C4-4E95-A65D-D76ED9CCCD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387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3" y="4715158"/>
            <a:ext cx="5909333" cy="4879697"/>
          </a:xfrm>
        </p:spPr>
        <p:txBody>
          <a:bodyPr>
            <a:normAutofit/>
          </a:bodyPr>
          <a:lstStyle/>
          <a:p>
            <a:pPr marL="220392" indent="-220392" defTabSz="897301">
              <a:defRPr/>
            </a:pPr>
            <a:r>
              <a:rPr lang="en-US" sz="1000" dirty="0">
                <a:solidFill>
                  <a:srgbClr val="FF0000"/>
                </a:solidFill>
              </a:rPr>
              <a:t>Note to LOCs: Please use ‘well tolerated’ if you are not able to say ‘better’ tolerated in your market. </a:t>
            </a:r>
          </a:p>
        </p:txBody>
      </p:sp>
    </p:spTree>
    <p:extLst>
      <p:ext uri="{BB962C8B-B14F-4D97-AF65-F5344CB8AC3E}">
        <p14:creationId xmlns:p14="http://schemas.microsoft.com/office/powerpoint/2010/main" val="1467509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pPr marL="287879" indent="-287879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1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  <a:noFill/>
          <a:ln/>
        </p:spPr>
        <p:txBody>
          <a:bodyPr>
            <a:normAutofit/>
          </a:bodyPr>
          <a:lstStyle/>
          <a:p>
            <a:pPr marL="230303" indent="-230303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7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7B52-92C4-4E95-A65D-D76ED9CCCD0C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5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3" y="4715156"/>
            <a:ext cx="5909333" cy="4879697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5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7301">
              <a:defRPr/>
            </a:pPr>
            <a:r>
              <a:rPr lang="en-GB" dirty="0"/>
              <a:t>NOTE: Data are provided for overall and drug-related rates of diarrhoea. It is advised to consistently present the drug-related rates of diarrhoea (10% vs 24%) in promotional materials, since the overall rates can have important limitations in an open-label study.</a:t>
            </a:r>
          </a:p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E5EA-4D3A-4844-AF43-D57D6A59D4F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pPr marL="287879" indent="-287879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8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2267-63EB-42BC-BEF9-DCCB6551BDD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37B52-92C4-4E95-A65D-D76ED9CCCD0C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2267-63EB-42BC-BEF9-DCCB6551BDDE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Intr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238864"/>
            <a:ext cx="796875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PRESENTATION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2" y="2771921"/>
            <a:ext cx="7972747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66268" y="0"/>
            <a:ext cx="3077731" cy="2276871"/>
          </a:xfrm>
          <a:custGeom>
            <a:avLst/>
            <a:gdLst>
              <a:gd name="connsiteX0" fmla="*/ 0 w 3077688"/>
              <a:gd name="connsiteY0" fmla="*/ 0 h 2276871"/>
              <a:gd name="connsiteX1" fmla="*/ 3077688 w 3077688"/>
              <a:gd name="connsiteY1" fmla="*/ 0 h 2276871"/>
              <a:gd name="connsiteX2" fmla="*/ 3077688 w 3077688"/>
              <a:gd name="connsiteY2" fmla="*/ 2276871 h 2276871"/>
              <a:gd name="connsiteX3" fmla="*/ 0 w 3077688"/>
              <a:gd name="connsiteY3" fmla="*/ 2276871 h 2276871"/>
              <a:gd name="connsiteX4" fmla="*/ 0 w 3077688"/>
              <a:gd name="connsiteY4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33 w 3077721"/>
              <a:gd name="connsiteY5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13078 w 3077721"/>
              <a:gd name="connsiteY5" fmla="*/ 13668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029971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94324 w 3077731"/>
              <a:gd name="connsiteY5" fmla="*/ 1473995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9232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731" h="2276871">
                <a:moveTo>
                  <a:pt x="43" y="0"/>
                </a:moveTo>
                <a:lnTo>
                  <a:pt x="3077731" y="0"/>
                </a:lnTo>
                <a:lnTo>
                  <a:pt x="3077731" y="2276871"/>
                </a:lnTo>
                <a:lnTo>
                  <a:pt x="43" y="2276871"/>
                </a:lnTo>
                <a:cubicBezTo>
                  <a:pt x="-1173" y="2010039"/>
                  <a:pt x="23803" y="1738444"/>
                  <a:pt x="22587" y="1471612"/>
                </a:cubicBezTo>
                <a:cubicBezTo>
                  <a:pt x="76351" y="1474721"/>
                  <a:pt x="2649105" y="1478757"/>
                  <a:pt x="2649105" y="1469232"/>
                </a:cubicBezTo>
                <a:cubicBezTo>
                  <a:pt x="2678871" y="1456135"/>
                  <a:pt x="2637200" y="1442245"/>
                  <a:pt x="2634819" y="1438276"/>
                </a:cubicBezTo>
                <a:lnTo>
                  <a:pt x="22589" y="143113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14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Intr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238864"/>
            <a:ext cx="796875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PRESENTATION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2" y="2771921"/>
            <a:ext cx="7972747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Divider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graphi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78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321889"/>
            <a:ext cx="715231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</a:t>
            </a:r>
            <a:r>
              <a:rPr lang="en-GB" dirty="0" smtClean="0"/>
              <a:t>DIVIDER</a:t>
            </a:r>
            <a:r>
              <a:rPr lang="en-US" dirty="0" smtClean="0"/>
              <a:t>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3854946"/>
            <a:ext cx="7152310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divider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0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4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8313" y="2423585"/>
            <a:ext cx="8223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56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2" y="1915523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2" y="2423583"/>
            <a:ext cx="8223251" cy="1477328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Tx/>
              <a:buBlip>
                <a:blip r:embed="rId2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80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5"/>
            <a:ext cx="403159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6614" y="1915525"/>
            <a:ext cx="404018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646613" y="2423584"/>
            <a:ext cx="4060826" cy="3232149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68312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3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 +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4" y="1915523"/>
            <a:ext cx="4027486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7600" y="1915523"/>
            <a:ext cx="40392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314" y="2423585"/>
            <a:ext cx="4027486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4648200" y="2423585"/>
            <a:ext cx="4038599" cy="298766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1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3"/>
            <a:ext cx="40315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915524"/>
            <a:ext cx="40386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3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48200" y="2423584"/>
            <a:ext cx="403860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6066268" y="0"/>
            <a:ext cx="3077731" cy="2276871"/>
          </a:xfrm>
          <a:custGeom>
            <a:avLst/>
            <a:gdLst>
              <a:gd name="connsiteX0" fmla="*/ 0 w 3077688"/>
              <a:gd name="connsiteY0" fmla="*/ 0 h 2276871"/>
              <a:gd name="connsiteX1" fmla="*/ 3077688 w 3077688"/>
              <a:gd name="connsiteY1" fmla="*/ 0 h 2276871"/>
              <a:gd name="connsiteX2" fmla="*/ 3077688 w 3077688"/>
              <a:gd name="connsiteY2" fmla="*/ 2276871 h 2276871"/>
              <a:gd name="connsiteX3" fmla="*/ 0 w 3077688"/>
              <a:gd name="connsiteY3" fmla="*/ 2276871 h 2276871"/>
              <a:gd name="connsiteX4" fmla="*/ 0 w 3077688"/>
              <a:gd name="connsiteY4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33 w 3077721"/>
              <a:gd name="connsiteY5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13078 w 3077721"/>
              <a:gd name="connsiteY5" fmla="*/ 13668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029971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94324 w 3077731"/>
              <a:gd name="connsiteY5" fmla="*/ 1473995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9232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731" h="2276871">
                <a:moveTo>
                  <a:pt x="43" y="0"/>
                </a:moveTo>
                <a:lnTo>
                  <a:pt x="3077731" y="0"/>
                </a:lnTo>
                <a:lnTo>
                  <a:pt x="3077731" y="2276871"/>
                </a:lnTo>
                <a:lnTo>
                  <a:pt x="43" y="2276871"/>
                </a:lnTo>
                <a:cubicBezTo>
                  <a:pt x="-1173" y="2010039"/>
                  <a:pt x="23803" y="1738444"/>
                  <a:pt x="22587" y="1471612"/>
                </a:cubicBezTo>
                <a:cubicBezTo>
                  <a:pt x="76351" y="1474721"/>
                  <a:pt x="2649105" y="1478757"/>
                  <a:pt x="2649105" y="1469232"/>
                </a:cubicBezTo>
                <a:cubicBezTo>
                  <a:pt x="2678871" y="1456135"/>
                  <a:pt x="2637200" y="1442245"/>
                  <a:pt x="2634819" y="1438276"/>
                </a:cubicBezTo>
                <a:lnTo>
                  <a:pt x="22589" y="143113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2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Divider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graphi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78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321889"/>
            <a:ext cx="715231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</a:t>
            </a:r>
            <a:r>
              <a:rPr lang="en-GB" dirty="0" smtClean="0"/>
              <a:t>DIVIDER</a:t>
            </a:r>
            <a:r>
              <a:rPr lang="en-US" dirty="0" smtClean="0"/>
              <a:t>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3854946"/>
            <a:ext cx="7152310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divider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7F542-4241-4139-B39D-F5980880C3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E46-FFD5-4FE6-AA2F-6172F2029B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8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8313" y="359047"/>
            <a:ext cx="8218487" cy="11459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HEADLINE TITLE, 28PT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3" hasCustomPrompt="1"/>
          </p:nvPr>
        </p:nvSpPr>
        <p:spPr>
          <a:xfrm>
            <a:off x="468312" y="1504950"/>
            <a:ext cx="8221998" cy="810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4"/>
          </p:nvPr>
        </p:nvSpPr>
        <p:spPr>
          <a:xfrm>
            <a:off x="468312" y="2423583"/>
            <a:ext cx="8223251" cy="3254917"/>
          </a:xfrm>
        </p:spPr>
        <p:txBody>
          <a:bodyPr>
            <a:normAutofit/>
          </a:bodyPr>
          <a:lstStyle>
            <a:lvl1pPr>
              <a:defRPr sz="1600"/>
            </a:lvl1pPr>
            <a:lvl2pPr marL="742950" indent="-285750">
              <a:buSzPct val="100000"/>
              <a:buFontTx/>
              <a:buBlip>
                <a:blip r:embed="rId2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30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srgbClr val="565858"/>
                </a:solidFill>
              </a:rPr>
              <a:pPr/>
              <a:t>‹#›</a:t>
            </a:fld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912" y="6531853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4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8313" y="2423585"/>
            <a:ext cx="8223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9193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2" y="1915523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2" y="2423583"/>
            <a:ext cx="8223251" cy="1477328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Tx/>
              <a:buBlip>
                <a:blip r:embed="rId2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34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5"/>
            <a:ext cx="403159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6614" y="1915525"/>
            <a:ext cx="404018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646613" y="2423584"/>
            <a:ext cx="4060826" cy="3232149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68312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 +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4" y="1915523"/>
            <a:ext cx="4027486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7600" y="1915523"/>
            <a:ext cx="40392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314" y="2423585"/>
            <a:ext cx="4027486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4648200" y="2423585"/>
            <a:ext cx="4038599" cy="298766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1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3"/>
            <a:ext cx="40315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915524"/>
            <a:ext cx="40386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3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48200" y="2423584"/>
            <a:ext cx="403860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4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7F542-4241-4139-B39D-F5980880C3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E46-FFD5-4FE6-AA2F-6172F2029B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7913430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en-US" dirty="0" smtClean="0"/>
              <a:t>CLICK TO ADD HEADLINE TITLE,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423585"/>
            <a:ext cx="8223250" cy="10002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438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96" r:id="rId8"/>
    <p:sldLayoutId id="2147483697" r:id="rId9"/>
    <p:sldLayoutId id="214748369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u="none" kern="1200" cap="all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300"/>
        </a:spcAft>
        <a:buSzPct val="100000"/>
        <a:buFontTx/>
        <a:buBlip>
          <a:blip r:embed="rId14"/>
        </a:buBlip>
        <a:defRPr lang="en-US" sz="1800" b="0" kern="1200" dirty="0" smtClean="0">
          <a:solidFill>
            <a:srgbClr val="5658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300"/>
        </a:spcAft>
        <a:buSzPct val="100000"/>
        <a:buFont typeface="Lucida Grande"/>
        <a:buChar char="—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»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570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7913430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en-US" dirty="0" smtClean="0"/>
              <a:t>CLICK TO ADD HEADLINE TITLE,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423585"/>
            <a:ext cx="8223250" cy="10002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438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65858"/>
                </a:solidFill>
              </a:rPr>
              <a:t>Confidential and proprietary – internal use only </a:t>
            </a:r>
            <a:endParaRPr lang="en-GB" dirty="0">
              <a:solidFill>
                <a:srgbClr val="56585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u="none" kern="1200" cap="all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300"/>
        </a:spcAft>
        <a:buSzPct val="100000"/>
        <a:buFontTx/>
        <a:buBlip>
          <a:blip r:embed="rId15"/>
        </a:buBlip>
        <a:defRPr lang="en-US" sz="1800" b="0" kern="1200" dirty="0" smtClean="0">
          <a:solidFill>
            <a:srgbClr val="5658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300"/>
        </a:spcAft>
        <a:buSzPct val="100000"/>
        <a:buFont typeface="Lucida Grande"/>
        <a:buChar char="—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»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570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s.org.uk/emc/medicine/29178" TargetMode="External"/><Relationship Id="rId2" Type="http://schemas.openxmlformats.org/officeDocument/2006/relationships/hyperlink" Target="https://www.medicines.org.uk/emc/medicine/2854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777383"/>
            <a:ext cx="7968756" cy="109018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Race/ethnicity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474242"/>
            <a:ext cx="36004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VIIV/DTGP/0003/15a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Date of prep: July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6474822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 smtClean="0">
                <a:solidFill>
                  <a:schemeClr val="bg2"/>
                </a:solidFill>
              </a:rPr>
              <a:t>TIVICAY</a:t>
            </a:r>
            <a:r>
              <a:rPr lang="en-GB" sz="800" baseline="30000" dirty="0" smtClean="0">
                <a:solidFill>
                  <a:schemeClr val="bg2"/>
                </a:solidFill>
              </a:rPr>
              <a:t>®</a:t>
            </a:r>
            <a:r>
              <a:rPr lang="en-GB" sz="800" dirty="0" smtClean="0">
                <a:solidFill>
                  <a:schemeClr val="bg2"/>
                </a:solidFill>
              </a:rPr>
              <a:t> Prescribing Information available </a:t>
            </a:r>
            <a:r>
              <a:rPr lang="en-GB" sz="8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8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GB" sz="800" dirty="0" smtClean="0">
                <a:solidFill>
                  <a:schemeClr val="bg2"/>
                </a:solidFill>
              </a:rPr>
              <a:t>TRIUMEQ</a:t>
            </a:r>
            <a:r>
              <a:rPr lang="en-GB" sz="800" baseline="30000" dirty="0" smtClean="0">
                <a:solidFill>
                  <a:schemeClr val="bg2"/>
                </a:solidFill>
              </a:rPr>
              <a:t>®</a:t>
            </a:r>
            <a:r>
              <a:rPr lang="en-GB" sz="800" dirty="0" smtClean="0">
                <a:solidFill>
                  <a:schemeClr val="bg2"/>
                </a:solidFill>
              </a:rPr>
              <a:t> </a:t>
            </a:r>
            <a:r>
              <a:rPr lang="en-GB" sz="800" dirty="0">
                <a:solidFill>
                  <a:schemeClr val="bg2"/>
                </a:solidFill>
              </a:rPr>
              <a:t>Prescribing Information </a:t>
            </a:r>
            <a:r>
              <a:rPr lang="en-GB" sz="800" dirty="0" smtClean="0">
                <a:solidFill>
                  <a:schemeClr val="bg2"/>
                </a:solidFill>
              </a:rPr>
              <a:t>available </a:t>
            </a:r>
            <a:r>
              <a:rPr lang="en-GB" sz="800" dirty="0" smtClean="0">
                <a:solidFill>
                  <a:schemeClr val="bg2"/>
                </a:solidFill>
                <a:hlinkClick r:id="rId3"/>
              </a:rPr>
              <a:t>here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DTG </a:t>
            </a:r>
            <a:r>
              <a:rPr lang="en-GB" sz="2400" dirty="0" smtClean="0"/>
              <a:t>efficacy consistent across non-white subgroups in 3 separate studies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48977758"/>
              </p:ext>
            </p:extLst>
          </p:nvPr>
        </p:nvGraphicFramePr>
        <p:xfrm>
          <a:off x="566744" y="1615951"/>
          <a:ext cx="8037506" cy="316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12"/>
          <p:cNvSpPr txBox="1">
            <a:spLocks/>
          </p:cNvSpPr>
          <p:nvPr/>
        </p:nvSpPr>
        <p:spPr>
          <a:xfrm>
            <a:off x="468313" y="5723964"/>
            <a:ext cx="835215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3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DTG </a:t>
            </a:r>
            <a:r>
              <a:rPr lang="en-GB" dirty="0" smtClean="0"/>
              <a:t>snapshot efficacy at 96 weeks in white and non-white subjects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7546"/>
              </p:ext>
            </p:extLst>
          </p:nvPr>
        </p:nvGraphicFramePr>
        <p:xfrm>
          <a:off x="1763695" y="4508558"/>
          <a:ext cx="6716479" cy="12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NW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W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EFV/TDF/</a:t>
                      </a:r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</a:rPr>
                        <a:t>FTC</a:t>
                      </a:r>
                      <a:r>
                        <a:rPr lang="en-GB" sz="1200" baseline="30000" dirty="0" err="1" smtClean="0">
                          <a:solidFill>
                            <a:schemeClr val="dk1"/>
                          </a:solidFill>
                        </a:rPr>
                        <a:t>a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 + ABC/3TC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DRV/r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RAL 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016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SINGLE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FLAMINGO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SPRING-2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">
                <a:tc gridSpan="17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6474822"/>
            <a:ext cx="52810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baseline="30000" dirty="0">
                <a:solidFill>
                  <a:schemeClr val="dk1"/>
                </a:solidFill>
              </a:rPr>
              <a:t>a</a:t>
            </a:r>
            <a:r>
              <a:rPr lang="it-IT" dirty="0">
                <a:solidFill>
                  <a:srgbClr val="565858"/>
                </a:solidFill>
              </a:rPr>
              <a:t>DTG treatment with protocol defined NRTI backbone (ABC/3TC or TDF/FTC</a:t>
            </a:r>
            <a:r>
              <a:rPr lang="it-IT" dirty="0" smtClean="0">
                <a:solidFill>
                  <a:srgbClr val="565858"/>
                </a:solidFill>
              </a:rPr>
              <a:t>)</a:t>
            </a:r>
            <a:endParaRPr lang="it-IT" dirty="0" smtClean="0">
              <a:solidFill>
                <a:schemeClr val="bg2"/>
              </a:solidFill>
            </a:endParaRPr>
          </a:p>
          <a:p>
            <a:pPr algn="l"/>
            <a:r>
              <a:rPr lang="it-IT" dirty="0" smtClean="0">
                <a:solidFill>
                  <a:schemeClr val="bg2"/>
                </a:solidFill>
              </a:rPr>
              <a:t>Koteff </a:t>
            </a:r>
            <a:r>
              <a:rPr lang="it-IT" dirty="0">
                <a:solidFill>
                  <a:schemeClr val="bg2"/>
                </a:solidFill>
              </a:rPr>
              <a:t>J </a:t>
            </a:r>
            <a:r>
              <a:rPr lang="it-IT" i="1" dirty="0">
                <a:solidFill>
                  <a:schemeClr val="bg2"/>
                </a:solidFill>
              </a:rPr>
              <a:t>et al. </a:t>
            </a:r>
            <a:r>
              <a:rPr lang="it-IT" dirty="0">
                <a:solidFill>
                  <a:schemeClr val="bg2"/>
                </a:solidFill>
              </a:rPr>
              <a:t>8th IAS Conference on HIV Pathogenesis, Treatment and Prevention 2015. Poster TUPEB261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624739" y="2844042"/>
            <a:ext cx="27598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300" dirty="0">
                <a:solidFill>
                  <a:schemeClr val="bg2"/>
                </a:solidFill>
              </a:rPr>
              <a:t>Proportion of subjects (95% CI) </a:t>
            </a:r>
            <a:r>
              <a:rPr lang="en-GB" sz="1300" dirty="0" smtClean="0">
                <a:solidFill>
                  <a:schemeClr val="bg2"/>
                </a:solidFill>
              </a:rPr>
              <a:t/>
            </a:r>
            <a:br>
              <a:rPr lang="en-GB" sz="1300" dirty="0" smtClean="0">
                <a:solidFill>
                  <a:schemeClr val="bg2"/>
                </a:solidFill>
              </a:rPr>
            </a:br>
            <a:r>
              <a:rPr lang="en-GB" sz="1300" dirty="0" smtClean="0">
                <a:solidFill>
                  <a:schemeClr val="bg2"/>
                </a:solidFill>
              </a:rPr>
              <a:t>with </a:t>
            </a:r>
            <a:r>
              <a:rPr lang="en-GB" sz="1300" dirty="0">
                <a:solidFill>
                  <a:schemeClr val="bg2"/>
                </a:solidFill>
              </a:rPr>
              <a:t>HIV-1 RNA &lt;50 </a:t>
            </a:r>
            <a:r>
              <a:rPr lang="en-GB" sz="1300" dirty="0" smtClean="0">
                <a:solidFill>
                  <a:schemeClr val="bg2"/>
                </a:solidFill>
              </a:rPr>
              <a:t>copies/mL</a:t>
            </a:r>
            <a:endParaRPr lang="en-GB" sz="13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63688" y="5445224"/>
            <a:ext cx="674847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New </a:t>
            </a:r>
            <a:r>
              <a:rPr lang="en-GB" sz="2200" dirty="0" smtClean="0"/>
              <a:t>SUBGROUP ANALYSIS</a:t>
            </a:r>
            <a:r>
              <a:rPr lang="en-GB" sz="2200" dirty="0" smtClean="0">
                <a:solidFill>
                  <a:schemeClr val="tx2"/>
                </a:solidFill>
              </a:rPr>
              <a:t> </a:t>
            </a:r>
            <a:r>
              <a:rPr lang="en-GB" sz="2200" dirty="0" err="1" smtClean="0">
                <a:solidFill>
                  <a:schemeClr val="tx2"/>
                </a:solidFill>
              </a:rPr>
              <a:t>showS</a:t>
            </a:r>
            <a:r>
              <a:rPr lang="en-GB" sz="2200" dirty="0" smtClean="0">
                <a:solidFill>
                  <a:schemeClr val="tx2"/>
                </a:solidFill>
              </a:rPr>
              <a:t> that DTG </a:t>
            </a:r>
            <a:r>
              <a:rPr lang="en-GB" sz="2200" dirty="0">
                <a:solidFill>
                  <a:schemeClr val="tx2"/>
                </a:solidFill>
              </a:rPr>
              <a:t>is effective </a:t>
            </a:r>
            <a:r>
              <a:rPr lang="en-GB" sz="2200" dirty="0" smtClean="0">
                <a:solidFill>
                  <a:schemeClr val="tx2"/>
                </a:solidFill>
              </a:rPr>
              <a:t>up </a:t>
            </a:r>
            <a:r>
              <a:rPr lang="en-GB" sz="2200" dirty="0">
                <a:solidFill>
                  <a:schemeClr val="tx2"/>
                </a:solidFill>
              </a:rPr>
              <a:t>to </a:t>
            </a:r>
            <a:r>
              <a:rPr lang="en-GB" sz="2200" dirty="0"/>
              <a:t> </a:t>
            </a:r>
            <a:r>
              <a:rPr lang="en-GB" sz="2200" dirty="0" smtClean="0">
                <a:solidFill>
                  <a:schemeClr val="tx2"/>
                </a:solidFill>
              </a:rPr>
              <a:t>96 </a:t>
            </a:r>
            <a:r>
              <a:rPr lang="en-GB" sz="2200" dirty="0">
                <a:solidFill>
                  <a:schemeClr val="tx2"/>
                </a:solidFill>
              </a:rPr>
              <a:t>weeks  in non-white patients</a:t>
            </a:r>
          </a:p>
        </p:txBody>
      </p:sp>
      <p:grpSp>
        <p:nvGrpSpPr>
          <p:cNvPr id="57" name="Group 56" hidden="1"/>
          <p:cNvGrpSpPr/>
          <p:nvPr/>
        </p:nvGrpSpPr>
        <p:grpSpPr>
          <a:xfrm>
            <a:off x="-5885333" y="-2778408"/>
            <a:ext cx="6788200" cy="2635300"/>
            <a:chOff x="1647858" y="2498328"/>
            <a:chExt cx="6788200" cy="2635300"/>
          </a:xfrm>
        </p:grpSpPr>
        <p:sp>
          <p:nvSpPr>
            <p:cNvPr id="56" name="Oval 55"/>
            <p:cNvSpPr/>
            <p:nvPr/>
          </p:nvSpPr>
          <p:spPr>
            <a:xfrm>
              <a:off x="1787558" y="45811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2371758" y="319047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2670208" y="273327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3241708" y="24983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3768758" y="26126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4352958" y="26761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4911758" y="26253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5762658" y="28539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6613558" y="298727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7483508" y="301267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8328058" y="30952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1647858" y="5025628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467544" y="6597932"/>
            <a:ext cx="52810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>
                <a:solidFill>
                  <a:schemeClr val="bg2"/>
                </a:solidFill>
              </a:rPr>
              <a:t>Koteff J </a:t>
            </a:r>
            <a:r>
              <a:rPr lang="it-IT" i="1" dirty="0">
                <a:solidFill>
                  <a:schemeClr val="bg2"/>
                </a:solidFill>
              </a:rPr>
              <a:t>et al. </a:t>
            </a:r>
            <a:r>
              <a:rPr lang="it-IT" dirty="0">
                <a:solidFill>
                  <a:schemeClr val="bg2"/>
                </a:solidFill>
              </a:rPr>
              <a:t>8th IAS Conference on HIV Pathogenesis, Treatment and Prevention 2015. Poster TUPEB261</a:t>
            </a:r>
          </a:p>
        </p:txBody>
      </p:sp>
      <p:graphicFrame>
        <p:nvGraphicFramePr>
          <p:cNvPr id="127" name="Chart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52755"/>
              </p:ext>
            </p:extLst>
          </p:nvPr>
        </p:nvGraphicFramePr>
        <p:xfrm>
          <a:off x="539750" y="1635019"/>
          <a:ext cx="8064499" cy="431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3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19483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304622"/>
            <a:ext cx="7913430" cy="1200329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1"/>
                </a:solidFill>
              </a:rPr>
              <a:t>AE</a:t>
            </a:r>
            <a:r>
              <a:rPr lang="en-GB" sz="2400" cap="none" dirty="0" smtClean="0">
                <a:solidFill>
                  <a:schemeClr val="accent1"/>
                </a:solidFill>
              </a:rPr>
              <a:t>s</a:t>
            </a:r>
            <a:r>
              <a:rPr lang="en-GB" sz="2400" dirty="0" smtClean="0">
                <a:solidFill>
                  <a:schemeClr val="accent1"/>
                </a:solidFill>
              </a:rPr>
              <a:t> Grade 2</a:t>
            </a:r>
            <a:r>
              <a:rPr lang="en-GB" sz="2400" dirty="0"/>
              <a:t>–</a:t>
            </a:r>
            <a:r>
              <a:rPr lang="en-GB" sz="2400" dirty="0" smtClean="0">
                <a:solidFill>
                  <a:schemeClr val="accent1"/>
                </a:solidFill>
              </a:rPr>
              <a:t>4 AND </a:t>
            </a:r>
            <a:r>
              <a:rPr lang="en-GB" sz="2400" dirty="0" err="1" smtClean="0">
                <a:solidFill>
                  <a:schemeClr val="accent1"/>
                </a:solidFill>
              </a:rPr>
              <a:t>Ae</a:t>
            </a:r>
            <a:r>
              <a:rPr lang="en-GB" sz="2400" cap="none" dirty="0" err="1" smtClean="0">
                <a:solidFill>
                  <a:schemeClr val="accent1"/>
                </a:solidFill>
              </a:rPr>
              <a:t>s</a:t>
            </a:r>
            <a:r>
              <a:rPr lang="en-GB" sz="2400" cap="none" dirty="0" smtClean="0">
                <a:solidFill>
                  <a:schemeClr val="accent1"/>
                </a:solidFill>
              </a:rPr>
              <a:t> LEADING TO</a:t>
            </a:r>
            <a:r>
              <a:rPr lang="en-GB" sz="2400" dirty="0" smtClean="0">
                <a:solidFill>
                  <a:schemeClr val="accent1"/>
                </a:solidFill>
              </a:rPr>
              <a:t> withdrawal IN WHITE AND NON-WHITE SUBJECTS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8313" y="5300663"/>
            <a:ext cx="8223250" cy="646112"/>
          </a:xfrm>
        </p:spPr>
        <p:txBody>
          <a:bodyPr/>
          <a:lstStyle/>
          <a:p>
            <a:r>
              <a:rPr lang="en-GB" dirty="0"/>
              <a:t>Safety summaries showed comparable grade </a:t>
            </a:r>
            <a:r>
              <a:rPr lang="en-GB" dirty="0" smtClean="0"/>
              <a:t>2</a:t>
            </a:r>
            <a:r>
              <a:rPr lang="en-GB" dirty="0"/>
              <a:t>–</a:t>
            </a:r>
            <a:r>
              <a:rPr lang="en-GB" dirty="0" smtClean="0"/>
              <a:t>4 </a:t>
            </a:r>
            <a:r>
              <a:rPr lang="en-GB" dirty="0"/>
              <a:t>drug related AEs across the non-white subgroup, as well as low rates of AEs leading to </a:t>
            </a:r>
            <a:r>
              <a:rPr lang="en-GB" dirty="0" smtClean="0"/>
              <a:t>withdrawals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6744" y="1475492"/>
            <a:ext cx="31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AEs grade 2</a:t>
            </a:r>
            <a:r>
              <a:rPr lang="en-GB" dirty="0"/>
              <a:t>–</a:t>
            </a:r>
            <a:r>
              <a:rPr lang="en-GB" b="1" dirty="0" smtClean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260" y="1475492"/>
            <a:ext cx="429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AEs leading to withdrawal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6597932"/>
            <a:ext cx="52810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>
                <a:solidFill>
                  <a:schemeClr val="bg2"/>
                </a:solidFill>
              </a:rPr>
              <a:t>Koteff J </a:t>
            </a:r>
            <a:r>
              <a:rPr lang="it-IT" i="1" dirty="0">
                <a:solidFill>
                  <a:schemeClr val="bg2"/>
                </a:solidFill>
              </a:rPr>
              <a:t>et al. </a:t>
            </a:r>
            <a:r>
              <a:rPr lang="it-IT" dirty="0">
                <a:solidFill>
                  <a:schemeClr val="bg2"/>
                </a:solidFill>
              </a:rPr>
              <a:t>8th IAS Conference on HIV Pathogenesis, Treatment and Prevention 2015. Poster TUPEB261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18250"/>
              </p:ext>
            </p:extLst>
          </p:nvPr>
        </p:nvGraphicFramePr>
        <p:xfrm>
          <a:off x="581572" y="1660158"/>
          <a:ext cx="39900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4989"/>
              </p:ext>
            </p:extLst>
          </p:nvPr>
        </p:nvGraphicFramePr>
        <p:xfrm>
          <a:off x="4646203" y="1660158"/>
          <a:ext cx="39900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5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97065"/>
            <a:ext cx="8469752" cy="707886"/>
          </a:xfrm>
        </p:spPr>
        <p:txBody>
          <a:bodyPr/>
          <a:lstStyle/>
          <a:p>
            <a:r>
              <a:rPr lang="en-GB" sz="2000" dirty="0" smtClean="0"/>
              <a:t>DTG + ABC/3TC  was Generally better tolerated </a:t>
            </a:r>
            <a:br>
              <a:rPr lang="en-GB" sz="2000" dirty="0" smtClean="0"/>
            </a:br>
            <a:r>
              <a:rPr lang="en-GB" sz="2000" dirty="0" smtClean="0"/>
              <a:t>vs </a:t>
            </a:r>
            <a:r>
              <a:rPr lang="en-GB" sz="2000" dirty="0" err="1" smtClean="0"/>
              <a:t>Atripla</a:t>
            </a:r>
            <a:r>
              <a:rPr lang="en-GB" sz="2000" baseline="30000" dirty="0" smtClean="0"/>
              <a:t>®</a:t>
            </a:r>
            <a:r>
              <a:rPr lang="en-GB" sz="2000" dirty="0"/>
              <a:t> </a:t>
            </a:r>
            <a:r>
              <a:rPr lang="en-GB" sz="2000" dirty="0" smtClean="0"/>
              <a:t>up to 144 weeks with fewer discontinuations </a:t>
            </a:r>
            <a:endParaRPr lang="en-GB" sz="2000" dirty="0"/>
          </a:p>
        </p:txBody>
      </p:sp>
      <p:sp>
        <p:nvSpPr>
          <p:cNvPr id="9" name="Footer Placeholder 44"/>
          <p:cNvSpPr txBox="1">
            <a:spLocks/>
          </p:cNvSpPr>
          <p:nvPr/>
        </p:nvSpPr>
        <p:spPr>
          <a:xfrm>
            <a:off x="55418" y="5298042"/>
            <a:ext cx="5905435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altLang="ja-JP" sz="1400" kern="0" dirty="0">
              <a:solidFill>
                <a:srgbClr val="56585A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751" y="1628775"/>
            <a:ext cx="8064499" cy="792088"/>
          </a:xfrm>
          <a:prstGeom prst="roundRect">
            <a:avLst>
              <a:gd name="adj" fmla="val 13133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chemeClr val="accent3"/>
                </a:solidFill>
              </a:rPr>
              <a:t>The incidence of psychiatric or nervous system disorders leading to discontinuation up to 144 weeks were &lt;1% each for patients receiving DTG + ABC/3TC but 6% and 4%, respectively, for patients receiving ATRIPLA</a:t>
            </a:r>
            <a:r>
              <a:rPr lang="en-GB" sz="1600" b="1" baseline="30000" dirty="0" smtClean="0">
                <a:solidFill>
                  <a:schemeClr val="accent3"/>
                </a:solidFill>
              </a:rPr>
              <a:t>®</a:t>
            </a:r>
            <a:endParaRPr lang="en-GB" sz="1600" b="1" baseline="300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6597932"/>
            <a:ext cx="49685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</a:t>
            </a:r>
            <a:r>
              <a:rPr lang="en-GB" dirty="0" err="1">
                <a:solidFill>
                  <a:schemeClr val="bg2"/>
                </a:solidFill>
              </a:rPr>
              <a:t>Pappa</a:t>
            </a:r>
            <a:r>
              <a:rPr lang="en-GB" dirty="0">
                <a:solidFill>
                  <a:schemeClr val="bg2"/>
                </a:solidFill>
              </a:rPr>
              <a:t> K, </a:t>
            </a:r>
            <a:r>
              <a:rPr lang="en-GB" i="1" dirty="0">
                <a:solidFill>
                  <a:schemeClr val="bg2"/>
                </a:solidFill>
              </a:rPr>
              <a:t>et al. Presented at: 54th ICAAC </a:t>
            </a:r>
            <a:r>
              <a:rPr lang="en-GB" dirty="0">
                <a:solidFill>
                  <a:schemeClr val="bg2"/>
                </a:solidFill>
              </a:rPr>
              <a:t>2014. H-647a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539751" y="2564904"/>
          <a:ext cx="813593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379343" y="3560522"/>
            <a:ext cx="152970" cy="195814"/>
            <a:chOff x="6379343" y="3545282"/>
            <a:chExt cx="152970" cy="195814"/>
          </a:xfrm>
        </p:grpSpPr>
        <p:sp>
          <p:nvSpPr>
            <p:cNvPr id="6" name="Rectangle 5"/>
            <p:cNvSpPr/>
            <p:nvPr/>
          </p:nvSpPr>
          <p:spPr>
            <a:xfrm>
              <a:off x="6379343" y="3557187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84268" y="3545282"/>
              <a:ext cx="148045" cy="195814"/>
            </a:xfrm>
            <a:prstGeom prst="rect">
              <a:avLst/>
            </a:prstGeom>
            <a:noFill/>
          </p:spPr>
          <p:txBody>
            <a:bodyPr wrap="none" lIns="0" tIns="36000" rIns="72000" bIns="36000">
              <a:spAutoFit/>
            </a:bodyPr>
            <a:lstStyle/>
            <a:p>
              <a:r>
                <a:rPr lang="en-GB" sz="1200" b="1" baseline="30000" dirty="0">
                  <a:solidFill>
                    <a:schemeClr val="bg2"/>
                  </a:solidFill>
                </a:rPr>
                <a:t>®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3281" y="118471"/>
            <a:ext cx="567741" cy="5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0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577256" cy="523220"/>
          </a:xfrm>
        </p:spPr>
        <p:txBody>
          <a:bodyPr>
            <a:noAutofit/>
          </a:bodyPr>
          <a:lstStyle/>
          <a:p>
            <a:r>
              <a:rPr lang="en-GB" sz="2000" noProof="0" dirty="0" smtClean="0"/>
              <a:t>At week 48 DOLUTEGRAVIR-BASED REGIMENS WERE GENERALLY well tolerated with few discontinuations VS RAL + 2NRTIs</a:t>
            </a:r>
            <a:endParaRPr lang="en-GB" sz="2000" noProof="0" dirty="0"/>
          </a:p>
        </p:txBody>
      </p:sp>
      <p:sp>
        <p:nvSpPr>
          <p:cNvPr id="10" name="Footer Placeholder 44"/>
          <p:cNvSpPr txBox="1">
            <a:spLocks/>
          </p:cNvSpPr>
          <p:nvPr/>
        </p:nvSpPr>
        <p:spPr>
          <a:xfrm>
            <a:off x="2626400" y="1024971"/>
            <a:ext cx="6308272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 dirty="0">
              <a:solidFill>
                <a:srgbClr val="56585A"/>
              </a:solidFill>
              <a:cs typeface="Arial" pitchFamily="34" charset="0"/>
            </a:endParaRPr>
          </a:p>
        </p:txBody>
      </p:sp>
      <p:sp>
        <p:nvSpPr>
          <p:cNvPr id="15" name="Rounded Rectangle 7"/>
          <p:cNvSpPr/>
          <p:nvPr/>
        </p:nvSpPr>
        <p:spPr>
          <a:xfrm>
            <a:off x="545041" y="4509120"/>
            <a:ext cx="8059209" cy="5423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accent3"/>
                </a:solidFill>
              </a:rPr>
              <a:t>Drug-related Grade 2 to 4 AEs (any event) were 6% (24/411) for </a:t>
            </a:r>
            <a:br>
              <a:rPr lang="en-US" sz="1600" b="1" dirty="0" smtClean="0">
                <a:solidFill>
                  <a:schemeClr val="accent3"/>
                </a:solidFill>
              </a:rPr>
            </a:br>
            <a:r>
              <a:rPr lang="en-GB" sz="1600" b="1" dirty="0" err="1" smtClean="0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-based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regimen </a:t>
            </a:r>
            <a:r>
              <a:rPr lang="en-US" sz="1600" b="1" dirty="0" smtClean="0">
                <a:solidFill>
                  <a:schemeClr val="accent3"/>
                </a:solidFill>
              </a:rPr>
              <a:t>and 7% (27/411) for RAL</a:t>
            </a:r>
            <a:r>
              <a:rPr lang="en-GB" sz="1600" b="1" dirty="0">
                <a:solidFill>
                  <a:schemeClr val="accent3"/>
                </a:solidFill>
              </a:rPr>
              <a:t>+ 2NRTIs</a:t>
            </a:r>
            <a:r>
              <a:rPr lang="en-US" sz="1600" b="1" baseline="30000" dirty="0" smtClean="0">
                <a:solidFill>
                  <a:schemeClr val="accent3"/>
                </a:solidFill>
              </a:rPr>
              <a:t>1</a:t>
            </a:r>
            <a:endParaRPr lang="en-GB" sz="1600" b="1" baseline="30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736158"/>
            <a:ext cx="4968552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schemeClr val="bg2"/>
                </a:solidFill>
              </a:rPr>
              <a:t>*</a:t>
            </a:r>
            <a:r>
              <a:rPr lang="en-GB" altLang="en-US" dirty="0" smtClean="0">
                <a:solidFill>
                  <a:schemeClr val="bg2"/>
                </a:solidFill>
              </a:rPr>
              <a:t> </a:t>
            </a:r>
            <a:r>
              <a:rPr lang="en-GB" altLang="en-US" dirty="0">
                <a:solidFill>
                  <a:schemeClr val="bg2"/>
                </a:solidFill>
              </a:rPr>
              <a:t>One subject experienced 2 SAEs related to study drug (increased CPK and convulsions)</a:t>
            </a:r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GB" altLang="en-US" dirty="0">
                <a:solidFill>
                  <a:schemeClr val="bg2"/>
                </a:solidFill>
              </a:rPr>
              <a:t>**</a:t>
            </a:r>
            <a:r>
              <a:rPr lang="en-GB" dirty="0">
                <a:solidFill>
                  <a:schemeClr val="bg2"/>
                </a:solidFill>
              </a:rPr>
              <a:t> Homicide considered not related to DTG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† </a:t>
            </a:r>
            <a:r>
              <a:rPr lang="en-GB" dirty="0">
                <a:solidFill>
                  <a:schemeClr val="bg2"/>
                </a:solidFill>
              </a:rPr>
              <a:t>Suicide considered not related to RAL</a:t>
            </a:r>
            <a:endParaRPr lang="en-GB" altLang="en-US" dirty="0">
              <a:solidFill>
                <a:schemeClr val="bg2"/>
              </a:solidFill>
            </a:endParaRPr>
          </a:p>
          <a:p>
            <a:pPr algn="l"/>
            <a:r>
              <a:rPr lang="en-GB" altLang="en-US" dirty="0">
                <a:solidFill>
                  <a:schemeClr val="bg2"/>
                </a:solidFill>
              </a:rPr>
              <a:t>AST, aspartate amino </a:t>
            </a:r>
            <a:r>
              <a:rPr lang="en-GB" altLang="en-US" dirty="0" smtClean="0">
                <a:solidFill>
                  <a:schemeClr val="bg2"/>
                </a:solidFill>
              </a:rPr>
              <a:t>transferase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1. Adapted from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IAS </a:t>
            </a:r>
            <a:r>
              <a:rPr lang="en-GB" dirty="0">
                <a:solidFill>
                  <a:schemeClr val="bg2"/>
                </a:solidFill>
              </a:rPr>
              <a:t>2012. Abstract THLBB04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2.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 381:735–743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3.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dirty="0">
                <a:solidFill>
                  <a:schemeClr val="bg2"/>
                </a:solidFill>
              </a:rPr>
              <a:t>Appendix from </a:t>
            </a:r>
            <a:r>
              <a:rPr lang="en-GB" i="1" dirty="0">
                <a:solidFill>
                  <a:schemeClr val="bg2"/>
                </a:solidFill>
              </a:rPr>
              <a:t>Lancet</a:t>
            </a:r>
            <a:r>
              <a:rPr lang="en-GB" dirty="0">
                <a:solidFill>
                  <a:schemeClr val="bg2"/>
                </a:solidFill>
              </a:rPr>
              <a:t> 2013; 381:735–743 </a:t>
            </a:r>
          </a:p>
          <a:p>
            <a:pPr algn="l"/>
            <a:endParaRPr lang="en-GB" altLang="en-US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Discontinuations due to AEs were 2%  for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regimens </a:t>
            </a:r>
            <a:endParaRPr lang="en-GB" sz="1600" b="1" dirty="0">
              <a:solidFill>
                <a:schemeClr val="accent3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vs  2% for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RAL </a:t>
            </a:r>
            <a:r>
              <a:rPr lang="en-GB" sz="1600" b="1" dirty="0" smtClean="0">
                <a:solidFill>
                  <a:schemeClr val="accent3"/>
                </a:solidFill>
              </a:rPr>
              <a:t>+ </a:t>
            </a:r>
            <a:r>
              <a:rPr lang="en-GB" sz="1600" b="1" dirty="0">
                <a:solidFill>
                  <a:schemeClr val="accent3"/>
                </a:solidFill>
              </a:rPr>
              <a:t>2NRTIs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 at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Week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48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539753" y="2348880"/>
          <a:ext cx="8064498" cy="2007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8166"/>
                <a:gridCol w="2688166"/>
                <a:gridCol w="2688166"/>
              </a:tblGrid>
              <a:tr h="26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AEs, n (%)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50 mg QD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RAL 400 mg BID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AEs leading to withdrawal</a:t>
                      </a:r>
                      <a:r>
                        <a:rPr kumimoji="0" lang="en-US" altLang="ja-JP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kumimoji="0" lang="en-US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 (2)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 (2)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Serious drug related AEs</a:t>
                      </a:r>
                      <a:r>
                        <a:rPr kumimoji="0" lang="en-US" altLang="ja-JP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1,3</a:t>
                      </a:r>
                      <a:endParaRPr kumimoji="0" lang="en-US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 (&lt;1)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Arrhythmia,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hypersensitivity,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hepatitis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 (1)*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Convulsion (2), aphasia, hypersensitivity,  CPK increased</a:t>
                      </a:r>
                      <a:r>
                        <a:rPr kumimoji="0" lang="en-US" altLang="ja-JP" sz="1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, diarrhoea</a:t>
                      </a:r>
                      <a:r>
                        <a:rPr lang="en-US" sz="1400" kern="12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noFill/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Fatal AEs</a:t>
                      </a:r>
                      <a:r>
                        <a:rPr kumimoji="0" lang="en-US" altLang="ja-JP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kumimoji="0" lang="en-US" altLang="ja-JP" sz="14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 (&lt;1)</a:t>
                      </a:r>
                      <a:r>
                        <a:rPr kumimoji="0" lang="en-US" sz="14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**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 (&lt;1)</a:t>
                      </a:r>
                      <a:r>
                        <a:rPr kumimoji="0" lang="en-US" sz="14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†</a:t>
                      </a:r>
                      <a:endParaRPr kumimoji="0" lang="en-US" altLang="ja-JP" sz="14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ONCE-DAILY </a:t>
            </a:r>
            <a:r>
              <a:rPr lang="en-GB" sz="2200" dirty="0" err="1" smtClean="0"/>
              <a:t>dOLUTEGRAVIr</a:t>
            </a:r>
            <a:r>
              <a:rPr lang="en-GB" sz="2200" dirty="0" smtClean="0"/>
              <a:t>-based regimens HAD </a:t>
            </a:r>
            <a:r>
              <a:rPr lang="en-GB" sz="2200" dirty="0"/>
              <a:t>similar tolerability </a:t>
            </a:r>
            <a:r>
              <a:rPr lang="en-GB" sz="2200" dirty="0" smtClean="0"/>
              <a:t>to TWICE-DAILY RAL + 2NRTIS</a:t>
            </a:r>
            <a:endParaRPr lang="en-GB" sz="2200" dirty="0"/>
          </a:p>
        </p:txBody>
      </p:sp>
      <p:sp>
        <p:nvSpPr>
          <p:cNvPr id="8" name="Footer Placeholder 44"/>
          <p:cNvSpPr txBox="1">
            <a:spLocks/>
          </p:cNvSpPr>
          <p:nvPr/>
        </p:nvSpPr>
        <p:spPr>
          <a:xfrm>
            <a:off x="4915184" y="1030718"/>
            <a:ext cx="4073808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 dirty="0">
              <a:solidFill>
                <a:srgbClr val="56585A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228601"/>
            <a:ext cx="496855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1. Adapted from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i="1" dirty="0">
                <a:solidFill>
                  <a:schemeClr val="bg2"/>
                </a:solidFill>
              </a:rPr>
              <a:t>F et al. IAS </a:t>
            </a:r>
            <a:r>
              <a:rPr lang="en-GB" dirty="0">
                <a:solidFill>
                  <a:schemeClr val="bg2"/>
                </a:solidFill>
              </a:rPr>
              <a:t>2012. Abstract THLBB04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Adapted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from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i="1" dirty="0">
                <a:solidFill>
                  <a:schemeClr val="bg2"/>
                </a:solidFill>
              </a:rPr>
              <a:t>F et al. Lancet </a:t>
            </a:r>
            <a:r>
              <a:rPr lang="fr-FR" dirty="0">
                <a:solidFill>
                  <a:schemeClr val="bg2"/>
                </a:solidFill>
              </a:rPr>
              <a:t>2013; 381:735–743</a:t>
            </a:r>
          </a:p>
          <a:p>
            <a:pPr algn="l"/>
            <a:r>
              <a:rPr lang="fr-FR" dirty="0">
                <a:solidFill>
                  <a:schemeClr val="bg2"/>
                </a:solidFill>
              </a:rPr>
              <a:t>3. </a:t>
            </a:r>
            <a:r>
              <a:rPr lang="fr-FR" dirty="0" err="1">
                <a:solidFill>
                  <a:schemeClr val="bg2"/>
                </a:solidFill>
              </a:rPr>
              <a:t>Adapted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from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13:927-935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4. Adapted from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13:927-35</a:t>
            </a:r>
            <a:r>
              <a:rPr lang="en-US" dirty="0">
                <a:solidFill>
                  <a:schemeClr val="bg2"/>
                </a:solidFill>
              </a:rPr>
              <a:t>  (</a:t>
            </a:r>
            <a:r>
              <a:rPr lang="en-US" dirty="0" err="1">
                <a:solidFill>
                  <a:schemeClr val="bg2"/>
                </a:solidFill>
              </a:rPr>
              <a:t>suppl</a:t>
            </a:r>
            <a:r>
              <a:rPr lang="en-US" dirty="0">
                <a:solidFill>
                  <a:schemeClr val="bg2"/>
                </a:solidFill>
              </a:rPr>
              <a:t> appendix)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539753" y="2348880"/>
          <a:ext cx="8064498" cy="36963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8166"/>
                <a:gridCol w="2688166"/>
                <a:gridCol w="2688166"/>
              </a:tblGrid>
              <a:tr h="26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AEs, n (%)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50 mg QD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RAL 400 mg BID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 48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1,2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72000" marB="3600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Any event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339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82)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340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83)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Nausea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59 (14)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53 (13)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Headache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51 (12)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48 </a:t>
                      </a:r>
                      <a:r>
                        <a:rPr kumimoji="0" lang="en-US" altLang="ja-JP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Nasopharyngitis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46 </a:t>
                      </a:r>
                      <a:r>
                        <a:rPr kumimoji="0" lang="en-US" altLang="ja-JP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48 (12)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Diarrhoea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47 (11)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47 (11)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 96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3,4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72000" marB="360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Any event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349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85)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349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85)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Nausea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60 (15)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56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altLang="ja-JP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Nasopharyngitis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</a:t>
                      </a:r>
                      <a:r>
                        <a:rPr kumimoji="0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58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Diarrhoea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57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(13)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Headache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56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</a:t>
                      </a:r>
                      <a:r>
                        <a:rPr kumimoji="0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Discontinuations due to AEs were 2%  for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vs 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2% for RAL </a:t>
            </a:r>
            <a:r>
              <a:rPr lang="en-GB" sz="1600" b="1" dirty="0">
                <a:solidFill>
                  <a:schemeClr val="accent3"/>
                </a:solidFill>
              </a:rPr>
              <a:t>+ </a:t>
            </a:r>
            <a:r>
              <a:rPr lang="en-GB" sz="1600" b="1" dirty="0" smtClean="0">
                <a:solidFill>
                  <a:schemeClr val="accent3"/>
                </a:solidFill>
              </a:rPr>
              <a:t>2NRTIs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at Week 96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/>
              <a:t>DOLUTEGRAVIR-BASED REGIMENS had a </a:t>
            </a:r>
            <a:br>
              <a:rPr lang="en-GB" sz="2200" dirty="0" smtClean="0"/>
            </a:br>
            <a:r>
              <a:rPr lang="en-GB" sz="2200" dirty="0" smtClean="0"/>
              <a:t>lipid-neutral profile VS RAL + 2NRTIS</a:t>
            </a:r>
            <a:endParaRPr lang="en-GB" sz="2200" dirty="0"/>
          </a:p>
        </p:txBody>
      </p:sp>
      <p:sp>
        <p:nvSpPr>
          <p:cNvPr id="15" name="Footer Placeholder 44"/>
          <p:cNvSpPr txBox="1">
            <a:spLocks/>
          </p:cNvSpPr>
          <p:nvPr/>
        </p:nvSpPr>
        <p:spPr>
          <a:xfrm>
            <a:off x="445944" y="6322369"/>
            <a:ext cx="5449778" cy="398498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000" dirty="0">
              <a:solidFill>
                <a:srgbClr val="56585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6105490"/>
            <a:ext cx="496855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altLang="ja-JP" dirty="0">
                <a:solidFill>
                  <a:schemeClr val="bg2"/>
                </a:solidFill>
              </a:rPr>
              <a:t>Median changes at Week 48 in </a:t>
            </a:r>
            <a:r>
              <a:rPr lang="en-GB" altLang="ja-JP" dirty="0" err="1">
                <a:solidFill>
                  <a:schemeClr val="bg2"/>
                </a:solidFill>
              </a:rPr>
              <a:t>mmol</a:t>
            </a:r>
            <a:r>
              <a:rPr lang="en-GB" altLang="ja-JP" dirty="0">
                <a:solidFill>
                  <a:schemeClr val="bg2"/>
                </a:solidFill>
              </a:rPr>
              <a:t>/L:  Total cholesterol, DTG, +0.18 </a:t>
            </a:r>
            <a:r>
              <a:rPr lang="en-GB" altLang="ja-JP" dirty="0" err="1">
                <a:solidFill>
                  <a:schemeClr val="bg2"/>
                </a:solidFill>
              </a:rPr>
              <a:t>mmol</a:t>
            </a:r>
            <a:r>
              <a:rPr lang="en-GB" altLang="ja-JP" dirty="0">
                <a:solidFill>
                  <a:schemeClr val="bg2"/>
                </a:solidFill>
              </a:rPr>
              <a:t>/L, RAL +0.23 </a:t>
            </a:r>
            <a:r>
              <a:rPr lang="en-GB" altLang="ja-JP" dirty="0" err="1">
                <a:solidFill>
                  <a:schemeClr val="bg2"/>
                </a:solidFill>
              </a:rPr>
              <a:t>mmol</a:t>
            </a:r>
            <a:r>
              <a:rPr lang="en-GB" altLang="ja-JP" dirty="0">
                <a:solidFill>
                  <a:schemeClr val="bg2"/>
                </a:solidFill>
              </a:rPr>
              <a:t>/L;  </a:t>
            </a:r>
            <a:br>
              <a:rPr lang="en-GB" altLang="ja-JP" dirty="0">
                <a:solidFill>
                  <a:schemeClr val="bg2"/>
                </a:solidFill>
              </a:rPr>
            </a:br>
            <a:r>
              <a:rPr lang="en-GB" altLang="ja-JP" dirty="0">
                <a:solidFill>
                  <a:schemeClr val="bg2"/>
                </a:solidFill>
              </a:rPr>
              <a:t>Triglycerides, DTG  +0.10 </a:t>
            </a:r>
            <a:r>
              <a:rPr lang="en-GB" altLang="ja-JP" dirty="0" err="1">
                <a:solidFill>
                  <a:schemeClr val="bg2"/>
                </a:solidFill>
              </a:rPr>
              <a:t>mmol</a:t>
            </a:r>
            <a:r>
              <a:rPr lang="en-GB" altLang="ja-JP" dirty="0">
                <a:solidFill>
                  <a:schemeClr val="bg2"/>
                </a:solidFill>
              </a:rPr>
              <a:t>/L, RAL +0.10mmol/L</a:t>
            </a:r>
            <a:br>
              <a:rPr lang="en-GB" altLang="ja-JP" dirty="0">
                <a:solidFill>
                  <a:schemeClr val="bg2"/>
                </a:solidFill>
              </a:rPr>
            </a:br>
            <a:r>
              <a:rPr lang="en-GB" altLang="ja-JP" dirty="0">
                <a:solidFill>
                  <a:schemeClr val="bg2"/>
                </a:solidFill>
              </a:rPr>
              <a:t>IQR, interquartile range</a:t>
            </a:r>
          </a:p>
          <a:p>
            <a:pPr algn="l"/>
            <a:r>
              <a:rPr lang="fr-FR" dirty="0" err="1" smtClean="0">
                <a:solidFill>
                  <a:schemeClr val="bg2"/>
                </a:solidFill>
              </a:rPr>
              <a:t>Raffi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13:927-935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Data on file. </a:t>
            </a:r>
            <a:r>
              <a:rPr lang="en-GB" dirty="0" smtClean="0">
                <a:solidFill>
                  <a:schemeClr val="bg2"/>
                </a:solidFill>
              </a:rPr>
              <a:t>UK/DLG/0028/13,01/11/13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539751" y="2564904"/>
          <a:ext cx="8135938" cy="34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No evidence of clinically significant impact on lipid profile (i.e. total cholesterol, HDL cholesterol, LDL cholesterol or triglycerides) at 96 weeks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4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4"/>
          <p:cNvGraphicFramePr>
            <a:graphicFrameLocks/>
          </p:cNvGraphicFramePr>
          <p:nvPr>
            <p:extLst/>
          </p:nvPr>
        </p:nvGraphicFramePr>
        <p:xfrm>
          <a:off x="611187" y="2133600"/>
          <a:ext cx="3960813" cy="295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2200" dirty="0" smtClean="0"/>
              <a:t>At 96 weeks, DOLUTEGRAVIR-BASED </a:t>
            </a:r>
            <a:br>
              <a:rPr lang="en-GB" sz="2200" dirty="0" smtClean="0"/>
            </a:br>
            <a:r>
              <a:rPr lang="en-GB" sz="2200" dirty="0" smtClean="0"/>
              <a:t>REGIMENS WERE generally well tolerated </a:t>
            </a:r>
            <a:br>
              <a:rPr lang="en-GB" sz="2200" dirty="0" smtClean="0"/>
            </a:br>
            <a:r>
              <a:rPr lang="en-GB" sz="2200" dirty="0" smtClean="0"/>
              <a:t>with lower rates of diarrhoea vs </a:t>
            </a:r>
            <a:r>
              <a:rPr lang="en-GB" sz="2200" dirty="0" err="1" smtClean="0"/>
              <a:t>dRV</a:t>
            </a:r>
            <a:r>
              <a:rPr lang="en-GB" sz="2200" dirty="0" smtClean="0"/>
              <a:t>/</a:t>
            </a:r>
            <a:r>
              <a:rPr lang="en-GB" sz="2200" cap="none" dirty="0" smtClean="0"/>
              <a:t>r + 2NRTIs</a:t>
            </a:r>
            <a:endParaRPr lang="en-GB" sz="2200" cap="none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27784" y="1698240"/>
            <a:ext cx="4773736" cy="281667"/>
            <a:chOff x="3310580" y="1552027"/>
            <a:chExt cx="4773736" cy="281667"/>
          </a:xfrm>
        </p:grpSpPr>
        <p:sp>
          <p:nvSpPr>
            <p:cNvPr id="28" name="Rectangle 27"/>
            <p:cNvSpPr/>
            <p:nvPr/>
          </p:nvSpPr>
          <p:spPr>
            <a:xfrm>
              <a:off x="5424434" y="1630785"/>
              <a:ext cx="107872" cy="104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10580" y="1552027"/>
              <a:ext cx="4773736" cy="281667"/>
              <a:chOff x="3310580" y="1552027"/>
              <a:chExt cx="4773736" cy="28166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10580" y="1630786"/>
                <a:ext cx="134737" cy="10409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45317" y="1556695"/>
                <a:ext cx="18575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DTG 50 mg QD (n=242)</a:t>
                </a:r>
                <a:endParaRPr lang="en-US" sz="120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86745" y="1552027"/>
                <a:ext cx="25975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DRV/r 800 mg/100 mg QD (n=242)</a:t>
                </a:r>
                <a:endParaRPr lang="en-US" sz="120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Molina J-M, </a:t>
            </a:r>
            <a:r>
              <a:rPr lang="en-GB" i="1" dirty="0">
                <a:solidFill>
                  <a:schemeClr val="bg2"/>
                </a:solidFill>
              </a:rPr>
              <a:t>et al. J </a:t>
            </a:r>
            <a:r>
              <a:rPr lang="en-GB" i="1" dirty="0" err="1">
                <a:solidFill>
                  <a:schemeClr val="bg2"/>
                </a:solidFill>
              </a:rPr>
              <a:t>Int</a:t>
            </a:r>
            <a:r>
              <a:rPr lang="en-GB" i="1" dirty="0">
                <a:solidFill>
                  <a:schemeClr val="bg2"/>
                </a:solidFill>
              </a:rPr>
              <a:t> AIDS Soc</a:t>
            </a:r>
            <a:r>
              <a:rPr lang="en-GB" dirty="0">
                <a:solidFill>
                  <a:schemeClr val="bg2"/>
                </a:solidFill>
              </a:rPr>
              <a:t>. 2014; 17(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3):19490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Molina JM, </a:t>
            </a:r>
            <a:r>
              <a:rPr lang="en-GB" i="1" dirty="0">
                <a:solidFill>
                  <a:schemeClr val="bg2"/>
                </a:solidFill>
              </a:rPr>
              <a:t>et al. Presentation at HIV Drug Therapy Glasgow</a:t>
            </a:r>
            <a:r>
              <a:rPr lang="en-GB" dirty="0">
                <a:solidFill>
                  <a:schemeClr val="bg2"/>
                </a:solidFill>
              </a:rPr>
              <a:t>; Nov 2014</a:t>
            </a: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/>
          </p:nvPr>
        </p:nvGraphicFramePr>
        <p:xfrm>
          <a:off x="4714875" y="2133600"/>
          <a:ext cx="3960813" cy="295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ontent Placeholder 7"/>
          <p:cNvSpPr txBox="1">
            <a:spLocks/>
          </p:cNvSpPr>
          <p:nvPr/>
        </p:nvSpPr>
        <p:spPr>
          <a:xfrm>
            <a:off x="539750" y="5281259"/>
            <a:ext cx="7992690" cy="1000274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5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smtClean="0"/>
              <a:t>At 96 weeks, the most common drug-related adverse events in both the dolutegravir-based regimen and the DRV/r + 2NRTIs  treatment arms were diarrhoea, nausea, and headache </a:t>
            </a:r>
            <a:endParaRPr lang="en-GB" sz="16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5799" y="130221"/>
            <a:ext cx="634058" cy="5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2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accent3"/>
                  </a:solidFill>
                </a:rPr>
                <a:t>High </a:t>
              </a:r>
              <a:r>
                <a:rPr lang="en-GB" sz="1600" dirty="0">
                  <a:solidFill>
                    <a:schemeClr val="accent3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5" y="4461187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</a:t>
            </a:r>
            <a:r>
              <a:rPr lang="it-IT" dirty="0">
                <a:solidFill>
                  <a:schemeClr val="bg2"/>
                </a:solidFill>
              </a:rPr>
              <a:t>P</a:t>
            </a:r>
            <a:r>
              <a:rPr lang="it-IT" i="1" dirty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 </a:t>
            </a:r>
            <a:endParaRPr lang="it-IT" dirty="0">
              <a:solidFill>
                <a:schemeClr val="bg2"/>
              </a:solidFill>
            </a:endParaRP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</a:t>
            </a:r>
            <a:r>
              <a:rPr lang="it-IT" dirty="0">
                <a:solidFill>
                  <a:schemeClr val="bg2"/>
                </a:solidFill>
              </a:rPr>
              <a:t>F </a:t>
            </a:r>
            <a:r>
              <a:rPr lang="it-IT" i="1" dirty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</a:t>
            </a:r>
            <a:r>
              <a:rPr lang="it-IT" dirty="0" smtClean="0">
                <a:solidFill>
                  <a:schemeClr val="bg2"/>
                </a:solidFill>
              </a:rPr>
              <a:t>Characteristics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</a:t>
            </a:r>
            <a:r>
              <a:rPr lang="it-IT" dirty="0" smtClean="0">
                <a:solidFill>
                  <a:schemeClr val="bg2"/>
                </a:solidFill>
              </a:rPr>
              <a:t>),</a:t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21750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smtClean="0">
                <a:solidFill>
                  <a:schemeClr val="tx2"/>
                </a:solidFill>
              </a:rPr>
              <a:t>Adult HIV prevalence rate, 2013</a:t>
            </a:r>
            <a:endParaRPr lang="en-GB" sz="25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474242"/>
            <a:ext cx="468052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Kaiser Family Foundation. Available at: 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http</a:t>
            </a:r>
            <a:r>
              <a:rPr lang="en-GB" dirty="0">
                <a:solidFill>
                  <a:schemeClr val="bg2"/>
                </a:solidFill>
              </a:rPr>
              <a:t>://kff.org/global-health-policy/fact-sheet/the-global-hivaids-epidemic/  Last accessed June 2015</a:t>
            </a:r>
          </a:p>
        </p:txBody>
      </p:sp>
      <p:pic>
        <p:nvPicPr>
          <p:cNvPr id="9" name="Content Placeholder 3" descr="3030-18-figur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692" y="1628775"/>
            <a:ext cx="5952694" cy="44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err="1" smtClean="0"/>
              <a:t>Dolutegravir</a:t>
            </a:r>
            <a:r>
              <a:rPr lang="en-GB" sz="2300" dirty="0" smtClean="0"/>
              <a:t>-based regimens: A high barrier to resistance in treatment-naïve patients </a:t>
            </a:r>
            <a:endParaRPr lang="en-GB" sz="2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28125"/>
              </p:ext>
            </p:extLst>
          </p:nvPr>
        </p:nvGraphicFramePr>
        <p:xfrm>
          <a:off x="566745" y="2426189"/>
          <a:ext cx="8037505" cy="26098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89031"/>
                <a:gridCol w="1008079"/>
                <a:gridCol w="1008079"/>
                <a:gridCol w="1008079"/>
                <a:gridCol w="1008079"/>
                <a:gridCol w="1008079"/>
                <a:gridCol w="1008079"/>
              </a:tblGrid>
              <a:tr h="439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SINGLE </a:t>
                      </a:r>
                      <a:b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144 weeks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SPRING-2 </a:t>
                      </a:r>
                      <a:b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96 weeks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FLAMINGO </a:t>
                      </a:r>
                      <a:b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96 weeks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</a:p>
                  </a:txBody>
                  <a:tcPr marL="9525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DTG 50 mg +ABC/3TC QD</a:t>
                      </a:r>
                      <a:b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(n=414)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ATRIPLA</a:t>
                      </a:r>
                      <a:r>
                        <a:rPr lang="en-GB" sz="1200" b="1" baseline="30000" dirty="0" smtClean="0">
                          <a:solidFill>
                            <a:schemeClr val="bg1"/>
                          </a:solidFill>
                        </a:rPr>
                        <a:t>® 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QD</a:t>
                      </a:r>
                      <a:br>
                        <a:rPr lang="en-GB" sz="12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(n=419)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50 mg QD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(n=411)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400 mg BID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(n=411)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DTG 50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(n=242)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solidFill>
                            <a:schemeClr val="bg1"/>
                          </a:solidFill>
                          <a:ea typeface="ヒラギノ角ゴ Pro W3" pitchFamily="16" charset="-128"/>
                        </a:rPr>
                        <a:t>DRV/r 800/100 mg QD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solidFill>
                            <a:schemeClr val="bg1"/>
                          </a:solidFill>
                          <a:ea typeface="ヒラギノ角ゴ Pro W3" pitchFamily="16" charset="-128"/>
                        </a:rPr>
                        <a:t>(n=242) 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98139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NRTI-resistant mutations and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decreased susceptibility to NRTIs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1**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4*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139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INI-resistant mutations and decreased susceptibility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to DTG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400" b="1" baseline="300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¶</a:t>
                      </a:r>
                      <a:endParaRPr lang="en-US" sz="1400" b="1" baseline="300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 b="1" kern="1200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sz="1400" b="1" baseline="30000" dirty="0" smtClean="0">
                          <a:solidFill>
                            <a:schemeClr val="bg2"/>
                          </a:solidFill>
                        </a:rPr>
                        <a:t>†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 b="1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9771" y="5352042"/>
            <a:ext cx="8754933" cy="461665"/>
          </a:xfrm>
          <a:prstGeom prst="rect">
            <a:avLst/>
          </a:prstGeom>
        </p:spPr>
        <p:txBody>
          <a:bodyPr lIns="0" rIns="0" anchor="b"/>
          <a:lstStyle/>
          <a:p>
            <a:endParaRPr lang="en-GB" sz="1100" dirty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5069502"/>
            <a:ext cx="6624736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rgbClr val="565858"/>
                </a:solidFill>
              </a:rPr>
              <a:t>*	One </a:t>
            </a:r>
            <a:r>
              <a:rPr lang="en-GB" dirty="0">
                <a:solidFill>
                  <a:srgbClr val="565858"/>
                </a:solidFill>
              </a:rPr>
              <a:t>participant had mutation M184M/I; one had mutation A62A/V; and one had mutation M184M/V.  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rgbClr val="565858"/>
                </a:solidFill>
              </a:rPr>
              <a:t>† </a:t>
            </a:r>
            <a:r>
              <a:rPr lang="en-GB" dirty="0" smtClean="0">
                <a:solidFill>
                  <a:srgbClr val="565858"/>
                </a:solidFill>
              </a:rPr>
              <a:t>	One </a:t>
            </a:r>
            <a:r>
              <a:rPr lang="en-GB" dirty="0">
                <a:solidFill>
                  <a:srgbClr val="565858"/>
                </a:solidFill>
              </a:rPr>
              <a:t>participant had integrase mutations T97T/A, E138E/D, V151V/I, and N155H and NRTI mutations A62A/V, K65K/R, K70K/E, and M184V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rgbClr val="565858"/>
                </a:solidFill>
              </a:rPr>
              <a:t>**	Treatment </a:t>
            </a:r>
            <a:r>
              <a:rPr lang="en-GB" dirty="0">
                <a:solidFill>
                  <a:srgbClr val="565858"/>
                </a:solidFill>
              </a:rPr>
              <a:t>emergent NRTI mutations detected: K65R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rgbClr val="565858"/>
                </a:solidFill>
              </a:rPr>
              <a:t>¶	E157Q/P </a:t>
            </a:r>
            <a:r>
              <a:rPr lang="en-GB" dirty="0">
                <a:solidFill>
                  <a:srgbClr val="565858"/>
                </a:solidFill>
              </a:rPr>
              <a:t>polymorphism detected with no significant change in IN phenotypic susceptibility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rgbClr val="565858"/>
                </a:solidFill>
              </a:rPr>
              <a:t>‡	Treatment-emergent </a:t>
            </a:r>
            <a:r>
              <a:rPr lang="en-GB" dirty="0">
                <a:solidFill>
                  <a:srgbClr val="565858"/>
                </a:solidFill>
              </a:rPr>
              <a:t>NNRTI mutations detected: </a:t>
            </a:r>
            <a:r>
              <a:rPr lang="en-GB" dirty="0" smtClean="0">
                <a:solidFill>
                  <a:srgbClr val="565858"/>
                </a:solidFill>
              </a:rPr>
              <a:t/>
            </a:r>
            <a:br>
              <a:rPr lang="en-GB" dirty="0" smtClean="0">
                <a:solidFill>
                  <a:srgbClr val="565858"/>
                </a:solidFill>
              </a:rPr>
            </a:br>
            <a:r>
              <a:rPr lang="en-GB" dirty="0" smtClean="0">
                <a:solidFill>
                  <a:srgbClr val="565858"/>
                </a:solidFill>
              </a:rPr>
              <a:t>	K101E </a:t>
            </a:r>
            <a:r>
              <a:rPr lang="en-GB" dirty="0">
                <a:solidFill>
                  <a:srgbClr val="565858"/>
                </a:solidFill>
              </a:rPr>
              <a:t>(n=1); K103N (n=1); K103K/N (n=2) , </a:t>
            </a:r>
            <a:r>
              <a:rPr lang="en-GB" dirty="0" smtClean="0">
                <a:solidFill>
                  <a:srgbClr val="565858"/>
                </a:solidFill>
              </a:rPr>
              <a:t>G190A </a:t>
            </a:r>
            <a:r>
              <a:rPr lang="en-GB" dirty="0">
                <a:solidFill>
                  <a:srgbClr val="565858"/>
                </a:solidFill>
              </a:rPr>
              <a:t>(n=1) ; K103N+G190A (n=1)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rgbClr val="565858"/>
                </a:solidFill>
              </a:rPr>
              <a:t>***The two subjects with PDVF in the DTG group were at Week 24, 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rgbClr val="565858"/>
                </a:solidFill>
              </a:rPr>
              <a:t>whereas in the DRV/r group all four subjects were post-Week </a:t>
            </a:r>
            <a:r>
              <a:rPr lang="en-GB" dirty="0" smtClean="0">
                <a:solidFill>
                  <a:srgbClr val="565858"/>
                </a:solidFill>
              </a:rPr>
              <a:t>24</a:t>
            </a:r>
          </a:p>
          <a:p>
            <a:pPr algn="l"/>
            <a:r>
              <a:rPr lang="en-US" dirty="0">
                <a:solidFill>
                  <a:srgbClr val="565858"/>
                </a:solidFill>
              </a:rPr>
              <a:t>TIVICAY (</a:t>
            </a:r>
            <a:r>
              <a:rPr lang="en-US" dirty="0" err="1">
                <a:solidFill>
                  <a:srgbClr val="565858"/>
                </a:solidFill>
              </a:rPr>
              <a:t>dolutegravir</a:t>
            </a:r>
            <a:r>
              <a:rPr lang="en-US" dirty="0">
                <a:solidFill>
                  <a:srgbClr val="565858"/>
                </a:solidFill>
              </a:rPr>
              <a:t>) Summary of Product Characteristics</a:t>
            </a:r>
            <a:endParaRPr lang="en-GB" dirty="0">
              <a:solidFill>
                <a:srgbClr val="565858"/>
              </a:solidFill>
            </a:endParaRPr>
          </a:p>
          <a:p>
            <a:pPr algn="l"/>
            <a:r>
              <a:rPr lang="en-GB" dirty="0">
                <a:solidFill>
                  <a:srgbClr val="565858"/>
                </a:solidFill>
              </a:rPr>
              <a:t>Adapted from </a:t>
            </a:r>
            <a:r>
              <a:rPr lang="en-GB" dirty="0" err="1">
                <a:solidFill>
                  <a:srgbClr val="565858"/>
                </a:solidFill>
              </a:rPr>
              <a:t>Pappa</a:t>
            </a:r>
            <a:r>
              <a:rPr lang="en-GB" dirty="0">
                <a:solidFill>
                  <a:srgbClr val="565858"/>
                </a:solidFill>
              </a:rPr>
              <a:t> K, </a:t>
            </a:r>
            <a:r>
              <a:rPr lang="en-GB" i="1" dirty="0">
                <a:solidFill>
                  <a:srgbClr val="565858"/>
                </a:solidFill>
              </a:rPr>
              <a:t>et al. </a:t>
            </a:r>
            <a:r>
              <a:rPr lang="en-GB" dirty="0">
                <a:solidFill>
                  <a:srgbClr val="565858"/>
                </a:solidFill>
              </a:rPr>
              <a:t>Presented at: 54th ICAAC 2014. H-647a</a:t>
            </a:r>
          </a:p>
          <a:p>
            <a:pPr algn="l"/>
            <a:r>
              <a:rPr lang="nl-NL" dirty="0">
                <a:solidFill>
                  <a:srgbClr val="565858"/>
                </a:solidFill>
              </a:rPr>
              <a:t>Adapted from Walmsley S, </a:t>
            </a:r>
            <a:r>
              <a:rPr lang="nl-NL" i="1" dirty="0">
                <a:solidFill>
                  <a:srgbClr val="565858"/>
                </a:solidFill>
              </a:rPr>
              <a:t>et al. </a:t>
            </a:r>
            <a:r>
              <a:rPr lang="nl-NL" dirty="0">
                <a:solidFill>
                  <a:srgbClr val="565858"/>
                </a:solidFill>
              </a:rPr>
              <a:t>Poster presented at: 21st CROI 2014. Poster 543</a:t>
            </a:r>
          </a:p>
          <a:p>
            <a:pPr algn="l"/>
            <a:r>
              <a:rPr lang="fr-FR" dirty="0" err="1">
                <a:solidFill>
                  <a:srgbClr val="565858"/>
                </a:solidFill>
              </a:rPr>
              <a:t>Adapted</a:t>
            </a:r>
            <a:r>
              <a:rPr lang="fr-FR" dirty="0">
                <a:solidFill>
                  <a:srgbClr val="565858"/>
                </a:solidFill>
              </a:rPr>
              <a:t> </a:t>
            </a:r>
            <a:r>
              <a:rPr lang="fr-FR" dirty="0" err="1">
                <a:solidFill>
                  <a:srgbClr val="565858"/>
                </a:solidFill>
              </a:rPr>
              <a:t>from</a:t>
            </a:r>
            <a:r>
              <a:rPr lang="fr-FR" dirty="0">
                <a:solidFill>
                  <a:srgbClr val="565858"/>
                </a:solidFill>
              </a:rPr>
              <a:t> </a:t>
            </a:r>
            <a:r>
              <a:rPr lang="fr-FR" dirty="0" err="1">
                <a:solidFill>
                  <a:srgbClr val="565858"/>
                </a:solidFill>
              </a:rPr>
              <a:t>Raffi</a:t>
            </a:r>
            <a:r>
              <a:rPr lang="fr-FR" dirty="0">
                <a:solidFill>
                  <a:srgbClr val="565858"/>
                </a:solidFill>
              </a:rPr>
              <a:t> F, </a:t>
            </a:r>
            <a:r>
              <a:rPr lang="fr-FR" i="1" dirty="0">
                <a:solidFill>
                  <a:srgbClr val="565858"/>
                </a:solidFill>
              </a:rPr>
              <a:t>et al. Lancet Infect Dis </a:t>
            </a:r>
            <a:r>
              <a:rPr lang="fr-FR" dirty="0">
                <a:solidFill>
                  <a:srgbClr val="565858"/>
                </a:solidFill>
              </a:rPr>
              <a:t>2013; 13:927-35</a:t>
            </a:r>
            <a:r>
              <a:rPr lang="en-US" dirty="0">
                <a:solidFill>
                  <a:srgbClr val="565858"/>
                </a:solidFill>
              </a:rPr>
              <a:t> </a:t>
            </a:r>
            <a:r>
              <a:rPr lang="en-GB" dirty="0">
                <a:solidFill>
                  <a:srgbClr val="565858"/>
                </a:solidFill>
              </a:rPr>
              <a:t>3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Adapted from Molina JM, </a:t>
            </a:r>
            <a:r>
              <a:rPr lang="en-GB" b="1" dirty="0">
                <a:solidFill>
                  <a:srgbClr val="565858"/>
                </a:solidFill>
              </a:rPr>
              <a:t>et al. </a:t>
            </a:r>
            <a:r>
              <a:rPr lang="en-GB" dirty="0">
                <a:solidFill>
                  <a:srgbClr val="565858"/>
                </a:solidFill>
              </a:rPr>
              <a:t>Presentation at HIV Drug Therapy Glasgow; Nov 2014</a:t>
            </a:r>
          </a:p>
          <a:p>
            <a:pPr algn="l">
              <a:tabLst>
                <a:tab pos="88900" algn="l"/>
              </a:tabLst>
            </a:pPr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rgbClr val="8C339B"/>
                </a:solidFill>
                <a:cs typeface="Arial" pitchFamily="34" charset="0"/>
              </a:rPr>
              <a:t>No INI or NRTI resistance seen with </a:t>
            </a:r>
            <a:r>
              <a:rPr lang="en-GB" sz="1600" b="1" dirty="0" err="1">
                <a:solidFill>
                  <a:srgbClr val="8C339B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rgbClr val="8C339B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rgbClr val="8C339B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rgbClr val="8C339B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rgbClr val="8C339B"/>
                </a:solidFill>
                <a:cs typeface="Arial" pitchFamily="34" charset="0"/>
              </a:rPr>
              <a:t>in </a:t>
            </a:r>
            <a:r>
              <a:rPr lang="en-GB" sz="1600" b="1" dirty="0">
                <a:solidFill>
                  <a:srgbClr val="8C339B"/>
                </a:solidFill>
                <a:cs typeface="Arial" pitchFamily="34" charset="0"/>
              </a:rPr>
              <a:t>3 comparative studies</a:t>
            </a:r>
          </a:p>
        </p:txBody>
      </p:sp>
    </p:spTree>
    <p:extLst>
      <p:ext uri="{BB962C8B-B14F-4D97-AF65-F5344CB8AC3E}">
        <p14:creationId xmlns:p14="http://schemas.microsoft.com/office/powerpoint/2010/main" val="3674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9749" y="2339273"/>
          <a:ext cx="8064501" cy="2203709"/>
        </p:xfrm>
        <a:graphic>
          <a:graphicData uri="http://schemas.openxmlformats.org/drawingml/2006/table">
            <a:tbl>
              <a:tblPr/>
              <a:tblGrid>
                <a:gridCol w="3528195"/>
                <a:gridCol w="2369889"/>
                <a:gridCol w="2166417"/>
              </a:tblGrid>
              <a:tr h="548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SAILING up to 48 weeks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48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DTG 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50 mg QD + BR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(n=354)</a:t>
                      </a:r>
                    </a:p>
                  </a:txBody>
                  <a:tcPr marL="68587" marR="68587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RAL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400 mg BID + BR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(n=361)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58251">
                <a:tc>
                  <a:txBody>
                    <a:bodyPr/>
                    <a:lstStyle/>
                    <a:p>
                      <a:pPr marL="73152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Protocol-defined </a:t>
                      </a:r>
                      <a:r>
                        <a:rPr lang="en-US" sz="1400" b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virologic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 failure, n (%)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(6)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45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(12)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409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INI mutations*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altLang="ja-JP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†</a:t>
                      </a:r>
                      <a:r>
                        <a:rPr lang="en-GB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‡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en-GB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 ‡</a:t>
                      </a:r>
                      <a:endParaRPr lang="en-US" sz="1400" b="0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8313" y="4581128"/>
            <a:ext cx="813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* 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Adjusted difference: -3.7% (95% CI:-6.1%,-1.2%); </a:t>
            </a:r>
            <a:r>
              <a:rPr lang="en-GB" altLang="ja-JP" sz="800" i="1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P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=0.003. As the upper end of the 95% CI for the adjusted treatment difference was greater than 0, this finding demonstrated a statistically significant difference in favour of DTG.</a:t>
            </a:r>
          </a:p>
          <a:p>
            <a:r>
              <a:rPr lang="en-GB" altLang="ja-JP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† 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Treatment-emergent INI mutations detected: R263K, R263R/K, V151V/I; one patient developed a T97A and E138T/A mutation, however this patient was subsequently found to have a Q148 mutation at baseline. </a:t>
            </a:r>
            <a:endParaRPr lang="en-GB" altLang="ja-JP" sz="800" kern="0" dirty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en-GB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‡</a:t>
            </a:r>
            <a:r>
              <a:rPr lang="en-GB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One </a:t>
            </a:r>
            <a:r>
              <a:rPr lang="en-GB" sz="800" kern="0" dirty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patient in each group had INI resistance at </a:t>
            </a:r>
            <a:r>
              <a:rPr lang="en-GB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baseline</a:t>
            </a:r>
            <a:endParaRPr lang="en-GB" altLang="ja-JP" sz="800" kern="0" dirty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endParaRPr lang="en-GB" altLang="ja-JP" sz="800" kern="0" dirty="0" smtClean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Substitutions seen at positions R263 and V151 did not confer high levels of resistance to DTG (&lt;2 fold change in IC</a:t>
            </a:r>
            <a:r>
              <a:rPr lang="en-GB" altLang="ja-JP" sz="800" kern="0" baseline="-25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50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), or cross resistance to RAL.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8424" y="42144"/>
            <a:ext cx="648072" cy="55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Cahn P,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2013;382(9893):700-708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Cahn P,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2013;382(9893):700-708(appendix)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/>
          <a:lstStyle/>
          <a:p>
            <a:r>
              <a:rPr lang="en-GB" sz="2300" dirty="0" err="1"/>
              <a:t>Dolutegravir</a:t>
            </a:r>
            <a:r>
              <a:rPr lang="en-GB" sz="2300" dirty="0"/>
              <a:t>-based regimens: A high barrier to resistance in treatment-experienced patients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The proportion of subjects with evidence of INI resistance was significantly lower in the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 arm than in the RAL arm</a:t>
            </a:r>
          </a:p>
        </p:txBody>
      </p:sp>
    </p:spTree>
    <p:extLst>
      <p:ext uri="{BB962C8B-B14F-4D97-AF65-F5344CB8AC3E}">
        <p14:creationId xmlns:p14="http://schemas.microsoft.com/office/powerpoint/2010/main" val="297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3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accent3"/>
                  </a:solidFill>
                </a:rPr>
                <a:t>10</a:t>
              </a:r>
              <a:endParaRPr lang="en-GB" sz="1600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1174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9751" y="1628800"/>
          <a:ext cx="806450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222"/>
                <a:gridCol w="2129426"/>
                <a:gridCol w="2129426"/>
                <a:gridCol w="2129426"/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endParaRPr lang="en-US" sz="1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EVG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dirty="0" smtClean="0">
                          <a:solidFill>
                            <a:schemeClr val="bg2"/>
                          </a:solidFill>
                        </a:rPr>
                        <a:t>Clinical dose</a:t>
                      </a:r>
                      <a:endParaRPr lang="en-US" sz="14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QD (INI-naïve),</a:t>
                      </a:r>
                      <a:b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BID (INI-resistant)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400 mg BID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150 mg QD boosted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(quad pill)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baseline="0" dirty="0" smtClean="0">
                          <a:solidFill>
                            <a:schemeClr val="bg2"/>
                          </a:solidFill>
                        </a:rPr>
                        <a:t>t</a:t>
                      </a:r>
                      <a:r>
                        <a:rPr lang="en-US" sz="1400" b="1" strike="noStrike" baseline="-25000" dirty="0" smtClean="0">
                          <a:solidFill>
                            <a:schemeClr val="bg2"/>
                          </a:solidFill>
                        </a:rPr>
                        <a:t>1/2</a:t>
                      </a:r>
                      <a:endParaRPr lang="en-US" sz="14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~14 hours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~9 hours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~12.9 hours (boosted)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variability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Low to moderate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Low (with boosting)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effect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be taken with or without food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 food restriction, but fat content affects absorption and increases PK variability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Taken with food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Protein binding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High: 99.5–99.7%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Moderate: 83%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High: 98–99%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Metabolism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and excretion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UGT1A1 (major),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CYP3A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 (minor), renal elimination &lt;1%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UGT1A1, renal elimination ~9%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CYP3A (major), UGT1A1/3 (minor), 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renal elimination 6.7%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PK/PD relationship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Yes, C</a:t>
                      </a:r>
                      <a:r>
                        <a:rPr lang="en-US" sz="1400" baseline="-25000" dirty="0" smtClean="0">
                          <a:solidFill>
                            <a:schemeClr val="bg2"/>
                          </a:solidFill>
                        </a:rPr>
                        <a:t>trough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-driven efficacy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Yes, C</a:t>
                      </a:r>
                      <a:r>
                        <a:rPr lang="en-US" sz="1400" strike="noStrike" kern="1200" baseline="-250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trough</a:t>
                      </a: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-driven efficacy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smtClean="0"/>
              <a:t>PK/PD profile OF BOOSTER-FREE </a:t>
            </a:r>
            <a:br>
              <a:rPr lang="en-GB" sz="2200" dirty="0" smtClean="0"/>
            </a:br>
            <a:r>
              <a:rPr lang="en-GB" sz="2200" dirty="0" smtClean="0"/>
              <a:t>DOLUTEGRAVIR-BASED REGIMENS </a:t>
            </a:r>
            <a:br>
              <a:rPr lang="en-GB" sz="2200" dirty="0" smtClean="0"/>
            </a:br>
            <a:r>
              <a:rPr lang="en-GB" sz="2200" dirty="0" smtClean="0"/>
              <a:t>versus </a:t>
            </a:r>
            <a:r>
              <a:rPr lang="en-GB" sz="2200" dirty="0" err="1" smtClean="0"/>
              <a:t>elvitegravir</a:t>
            </a:r>
            <a:r>
              <a:rPr lang="en-GB" sz="2200" dirty="0" smtClean="0"/>
              <a:t> and </a:t>
            </a:r>
            <a:r>
              <a:rPr lang="en-GB" sz="2200" dirty="0" err="1" smtClean="0"/>
              <a:t>raltegravir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2205067" y="1950098"/>
            <a:ext cx="2142999" cy="3816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214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5982553"/>
            <a:ext cx="5039791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2010; 54:254–258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Min S, </a:t>
            </a:r>
            <a:r>
              <a:rPr lang="da-DK" i="1" dirty="0">
                <a:solidFill>
                  <a:schemeClr val="bg2"/>
                </a:solidFill>
              </a:rPr>
              <a:t>et al. AIDS </a:t>
            </a:r>
            <a:r>
              <a:rPr lang="da-DK" dirty="0">
                <a:solidFill>
                  <a:schemeClr val="bg2"/>
                </a:solidFill>
              </a:rPr>
              <a:t>2011; 25:1737–1745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ISENTRESS (</a:t>
            </a:r>
            <a:r>
              <a:rPr lang="en-GB" dirty="0" err="1">
                <a:solidFill>
                  <a:schemeClr val="bg2"/>
                </a:solidFill>
              </a:rPr>
              <a:t>raltegravir</a:t>
            </a:r>
            <a:r>
              <a:rPr lang="en-GB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STRIBILD Summary of Product Characteristics 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Ramanathan</a:t>
            </a:r>
            <a:r>
              <a:rPr lang="en-GB" dirty="0">
                <a:solidFill>
                  <a:schemeClr val="bg2"/>
                </a:solidFill>
              </a:rPr>
              <a:t>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Pharmacokinet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2011; 50:229–244</a:t>
            </a:r>
          </a:p>
        </p:txBody>
      </p:sp>
    </p:spTree>
    <p:extLst>
      <p:ext uri="{BB962C8B-B14F-4D97-AF65-F5344CB8AC3E}">
        <p14:creationId xmlns:p14="http://schemas.microsoft.com/office/powerpoint/2010/main" val="2038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smtClean="0"/>
              <a:t>DOLUTEGRAVIR-BASED REGIMENS HAVE few significant interactions with commonly used medications</a:t>
            </a:r>
            <a:endParaRPr lang="en-GB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9750" y="1628775"/>
          <a:ext cx="5832450" cy="4311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6186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Commonly used medications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Dose adjustment required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strike="noStrike" dirty="0" smtClean="0">
                          <a:solidFill>
                            <a:schemeClr val="bg2"/>
                          </a:solidFill>
                        </a:rPr>
                        <a:t>Oral contraceptives</a:t>
                      </a:r>
                      <a:endParaRPr lang="en-US" sz="11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strike="noStrike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strike="noStrik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strike="noStrike" baseline="0" dirty="0" smtClean="0">
                          <a:solidFill>
                            <a:schemeClr val="bg2"/>
                          </a:solidFill>
                        </a:rPr>
                        <a:t>Proton pump inhibitors</a:t>
                      </a:r>
                      <a:endParaRPr lang="en-US" sz="11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strike="noStrike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strike="noStrik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en-US" sz="1100" b="1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 antagonists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(including cimetidine, famotidine, 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nizatidine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, ranitidine)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bg2"/>
                          </a:solidFill>
                        </a:rPr>
                        <a:t>Rifabutin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Methadone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Hepatitis B transcriptase inhibitor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adefovir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Hepatitis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C protease inhibitors </a:t>
                      </a:r>
                      <a:b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telaprevir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boceprevir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Antidepressants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Statins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Rifampicin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50 mg BID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Avoid in INI-class resistance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Magnesium/</a:t>
                      </a:r>
                      <a:r>
                        <a:rPr lang="en-US" sz="1100" b="1" dirty="0" err="1" smtClean="0">
                          <a:solidFill>
                            <a:schemeClr val="bg2"/>
                          </a:solidFill>
                        </a:rPr>
                        <a:t>aluminium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-containing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antacids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Calcium and iron supplements Multivitamins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2 hours before or 6 hours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  after these medicines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EFV, NVP, and TPV/r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50 mg BID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Avoid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 in INI-class resistance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ETV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Must only be used in combination with ATV/r, DRV/r or LPV/r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8313" y="5982553"/>
            <a:ext cx="554384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* </a:t>
            </a:r>
            <a:r>
              <a:rPr lang="en-GB" dirty="0">
                <a:solidFill>
                  <a:schemeClr val="bg2"/>
                </a:solidFill>
              </a:rPr>
              <a:t>Based on results from other drug interaction trials, DTG is not expected to affect the pharmacokinetics of these drugs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†  DTG is </a:t>
            </a:r>
            <a:r>
              <a:rPr lang="en-US" dirty="0" err="1">
                <a:solidFill>
                  <a:schemeClr val="bg2"/>
                </a:solidFill>
              </a:rPr>
              <a:t>metabolised</a:t>
            </a:r>
            <a:r>
              <a:rPr lang="en-US" dirty="0">
                <a:solidFill>
                  <a:schemeClr val="bg2"/>
                </a:solidFill>
              </a:rPr>
              <a:t> by the UGT1A1 </a:t>
            </a:r>
            <a:r>
              <a:rPr lang="en-US" dirty="0" smtClean="0">
                <a:solidFill>
                  <a:schemeClr val="bg2"/>
                </a:solidFill>
              </a:rPr>
              <a:t>pathway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Fantauzzi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i="1" dirty="0">
                <a:solidFill>
                  <a:schemeClr val="bg2"/>
                </a:solidFill>
              </a:rPr>
              <a:t>A et al. HIV/AIDS </a:t>
            </a:r>
            <a:r>
              <a:rPr lang="en-GB" dirty="0">
                <a:solidFill>
                  <a:schemeClr val="bg2"/>
                </a:solidFill>
              </a:rPr>
              <a:t>(</a:t>
            </a:r>
            <a:r>
              <a:rPr lang="en-GB" dirty="0" err="1">
                <a:solidFill>
                  <a:schemeClr val="bg2"/>
                </a:solidFill>
              </a:rPr>
              <a:t>Auckl</a:t>
            </a:r>
            <a:r>
              <a:rPr lang="en-GB" dirty="0">
                <a:solidFill>
                  <a:schemeClr val="bg2"/>
                </a:solidFill>
              </a:rPr>
              <a:t>) 2013; 5:29-40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Teixeira</a:t>
            </a:r>
            <a:r>
              <a:rPr lang="en-GB" dirty="0">
                <a:solidFill>
                  <a:schemeClr val="bg2"/>
                </a:solidFill>
              </a:rPr>
              <a:t> R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Braz</a:t>
            </a:r>
            <a:r>
              <a:rPr lang="en-GB" i="1" dirty="0">
                <a:solidFill>
                  <a:schemeClr val="bg2"/>
                </a:solidFill>
              </a:rPr>
              <a:t> J Infect Dis </a:t>
            </a:r>
            <a:r>
              <a:rPr lang="en-GB" dirty="0">
                <a:solidFill>
                  <a:schemeClr val="bg2"/>
                </a:solidFill>
              </a:rPr>
              <a:t>2013;17(2):194-204</a:t>
            </a:r>
          </a:p>
          <a:p>
            <a:pPr algn="l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2200" y="1772816"/>
            <a:ext cx="2303488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3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GB" sz="1400" dirty="0"/>
              <a:t>DTG and </a:t>
            </a:r>
            <a:r>
              <a:rPr lang="en-GB" sz="1400" dirty="0" err="1"/>
              <a:t>dofetilide</a:t>
            </a:r>
            <a:r>
              <a:rPr lang="en-GB" sz="1400" dirty="0"/>
              <a:t>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co-administration  </a:t>
            </a:r>
            <a:r>
              <a:rPr lang="en-GB" sz="1400" dirty="0"/>
              <a:t>contraindicated due to potential life-threatening toxicity caused by high </a:t>
            </a:r>
            <a:r>
              <a:rPr lang="en-GB" sz="1400" dirty="0" err="1"/>
              <a:t>dofetilide</a:t>
            </a:r>
            <a:r>
              <a:rPr lang="en-GB" sz="1400" dirty="0"/>
              <a:t> concentration</a:t>
            </a:r>
          </a:p>
          <a:p>
            <a:pPr marL="177800" indent="-177800"/>
            <a:endParaRPr lang="en-GB" sz="1400" dirty="0"/>
          </a:p>
          <a:p>
            <a:pPr marL="177800" indent="-177800"/>
            <a:r>
              <a:rPr lang="en-GB" sz="1400" dirty="0"/>
              <a:t>DTG is not primarily metabolised via the CYP450 pathway</a:t>
            </a:r>
            <a:r>
              <a:rPr lang="en-GB" sz="1400" baseline="30000" dirty="0"/>
              <a:t>†</a:t>
            </a:r>
          </a:p>
          <a:p>
            <a:pPr marL="177800" indent="-177800"/>
            <a:endParaRPr lang="en-GB" sz="1400" dirty="0"/>
          </a:p>
          <a:p>
            <a:pPr marL="177800" indent="-177800"/>
            <a:r>
              <a:rPr lang="en-GB" sz="1400" dirty="0"/>
              <a:t>Consult </a:t>
            </a:r>
            <a:r>
              <a:rPr lang="en-GB" sz="1400" dirty="0" err="1"/>
              <a:t>SmPC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621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 smtClean="0">
                <a:solidFill>
                  <a:srgbClr val="8C339B"/>
                </a:solidFill>
              </a:rPr>
              <a:t>cardiovascular 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rgbClr val="565858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rgbClr val="565858"/>
                </a:solidFill>
              </a:rPr>
              <a:t>June </a:t>
            </a:r>
            <a:r>
              <a:rPr lang="en-GB" dirty="0">
                <a:solidFill>
                  <a:srgbClr val="565858"/>
                </a:solidFill>
              </a:rPr>
              <a:t>2015. http://www.hiv-druginteractions.org. Accessed June, 2015.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72113" cy="22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631493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rgbClr val="565858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rgbClr val="565858"/>
                </a:solidFill>
              </a:rPr>
              <a:t>June </a:t>
            </a:r>
            <a:r>
              <a:rPr lang="en-GB" dirty="0">
                <a:solidFill>
                  <a:srgbClr val="565858"/>
                </a:solidFill>
              </a:rPr>
              <a:t>2015. http://www.hiv-druginteractions.org. Accessed June, 2015.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87060" cy="27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7575" y="4038189"/>
            <a:ext cx="2837699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>
                <a:solidFill>
                  <a:srgbClr val="8C339B"/>
                </a:solidFill>
              </a:rPr>
              <a:t>CNS </a:t>
            </a:r>
            <a:r>
              <a:rPr lang="en-GB" sz="1400" b="1" u="sng" dirty="0" smtClean="0">
                <a:solidFill>
                  <a:srgbClr val="8C339B"/>
                </a:solidFill>
              </a:rPr>
              <a:t>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>
                <a:solidFill>
                  <a:srgbClr val="8C339B"/>
                </a:solidFill>
              </a:rPr>
              <a:t>anti-infective </a:t>
            </a:r>
            <a:r>
              <a:rPr lang="en-GB" sz="1400" b="1" u="sng" dirty="0" smtClean="0">
                <a:solidFill>
                  <a:srgbClr val="8C339B"/>
                </a:solidFill>
              </a:rPr>
              <a:t>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5859443"/>
            <a:ext cx="3671639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baseline="30000" dirty="0">
                <a:solidFill>
                  <a:srgbClr val="565858"/>
                </a:solidFill>
              </a:rPr>
              <a:t>a</a:t>
            </a:r>
            <a:r>
              <a:rPr lang="en-GB" dirty="0">
                <a:solidFill>
                  <a:srgbClr val="565858"/>
                </a:solidFill>
              </a:rPr>
              <a:t> According to the </a:t>
            </a:r>
            <a:r>
              <a:rPr lang="en-GB" dirty="0" err="1">
                <a:solidFill>
                  <a:srgbClr val="565858"/>
                </a:solidFill>
              </a:rPr>
              <a:t>Prezista</a:t>
            </a:r>
            <a:r>
              <a:rPr lang="en-GB" baseline="30000" dirty="0">
                <a:solidFill>
                  <a:srgbClr val="565858"/>
                </a:solidFill>
              </a:rPr>
              <a:t>®</a:t>
            </a:r>
            <a:r>
              <a:rPr lang="en-GB" dirty="0">
                <a:solidFill>
                  <a:srgbClr val="565858"/>
                </a:solidFill>
              </a:rPr>
              <a:t> Summary of Product Characteristics, caution is warranted and clinical monitoring is recommended when co-administering </a:t>
            </a:r>
            <a:r>
              <a:rPr lang="en-GB" dirty="0" err="1">
                <a:solidFill>
                  <a:srgbClr val="565858"/>
                </a:solidFill>
              </a:rPr>
              <a:t>darunavir</a:t>
            </a:r>
            <a:r>
              <a:rPr lang="en-GB" dirty="0">
                <a:solidFill>
                  <a:srgbClr val="565858"/>
                </a:solidFill>
              </a:rPr>
              <a:t>/r and </a:t>
            </a:r>
            <a:r>
              <a:rPr lang="en-GB" dirty="0" smtClean="0">
                <a:solidFill>
                  <a:srgbClr val="565858"/>
                </a:solidFill>
              </a:rPr>
              <a:t>fluconazole.</a:t>
            </a:r>
            <a:r>
              <a:rPr lang="en-GB" baseline="30000" dirty="0" smtClean="0">
                <a:solidFill>
                  <a:srgbClr val="565858"/>
                </a:solidFill>
              </a:rPr>
              <a:t>2</a:t>
            </a:r>
            <a:endParaRPr lang="en-GB" dirty="0" smtClean="0">
              <a:solidFill>
                <a:srgbClr val="565858"/>
              </a:solidFill>
            </a:endParaRPr>
          </a:p>
          <a:p>
            <a:pPr algn="l"/>
            <a:r>
              <a:rPr lang="en-GB" dirty="0" smtClean="0">
                <a:solidFill>
                  <a:srgbClr val="565858"/>
                </a:solidFill>
              </a:rPr>
              <a:t>1. Adapted </a:t>
            </a:r>
            <a:r>
              <a:rPr lang="en-GB" dirty="0">
                <a:solidFill>
                  <a:srgbClr val="565858"/>
                </a:solidFill>
              </a:rPr>
              <a:t>from University of Liverpool. Drug interactions chart. </a:t>
            </a:r>
            <a:r>
              <a:rPr lang="en-GB" dirty="0" smtClean="0">
                <a:solidFill>
                  <a:srgbClr val="565858"/>
                </a:solidFill>
              </a:rPr>
              <a:t>June </a:t>
            </a:r>
            <a:r>
              <a:rPr lang="en-GB" dirty="0">
                <a:solidFill>
                  <a:srgbClr val="565858"/>
                </a:solidFill>
              </a:rPr>
              <a:t>2015. http://www.hiv-druginteractions.org. Accessed June, 2015</a:t>
            </a:r>
            <a:r>
              <a:rPr lang="en-GB" dirty="0" smtClean="0">
                <a:solidFill>
                  <a:srgbClr val="565858"/>
                </a:solidFill>
              </a:rPr>
              <a:t>.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2. </a:t>
            </a:r>
            <a:r>
              <a:rPr lang="en-GB" dirty="0" err="1">
                <a:solidFill>
                  <a:srgbClr val="565858"/>
                </a:solidFill>
              </a:rPr>
              <a:t>Prezista</a:t>
            </a:r>
            <a:r>
              <a:rPr lang="en-GB" dirty="0">
                <a:solidFill>
                  <a:srgbClr val="565858"/>
                </a:solidFill>
              </a:rPr>
              <a:t>® Summary of Product Characteristics. November 2014 </a:t>
            </a:r>
          </a:p>
          <a:p>
            <a:pPr algn="l"/>
            <a:r>
              <a:rPr lang="en-GB" dirty="0" smtClean="0">
                <a:solidFill>
                  <a:srgbClr val="565858"/>
                </a:solidFill>
              </a:rPr>
              <a:t> </a:t>
            </a:r>
            <a:endParaRPr lang="en-GB" dirty="0">
              <a:solidFill>
                <a:srgbClr val="565858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2873688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926" y="2133600"/>
            <a:ext cx="5452937" cy="151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72114" cy="17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rgbClr val="565858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rgbClr val="565858"/>
                </a:solidFill>
              </a:rPr>
              <a:t>June </a:t>
            </a:r>
            <a:r>
              <a:rPr lang="en-GB" dirty="0">
                <a:solidFill>
                  <a:srgbClr val="565858"/>
                </a:solidFill>
              </a:rPr>
              <a:t>2015. http://www.hiv-druginteractions.org. Accessed June, 2015.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050298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 smtClean="0">
                <a:solidFill>
                  <a:srgbClr val="8C339B"/>
                </a:solidFill>
              </a:rPr>
              <a:t>HCV 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9486" y="2132857"/>
            <a:ext cx="5462674" cy="30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4365104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8313" y="5589240"/>
            <a:ext cx="482376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90488" indent="-90488" algn="l"/>
            <a:r>
              <a:rPr lang="en-GB" dirty="0" smtClean="0">
                <a:solidFill>
                  <a:srgbClr val="565858"/>
                </a:solidFill>
              </a:rPr>
              <a:t>b </a:t>
            </a:r>
            <a:r>
              <a:rPr lang="en-GB" dirty="0">
                <a:solidFill>
                  <a:srgbClr val="565858"/>
                </a:solidFill>
              </a:rPr>
              <a:t>Ergot derivative interactions may vary with individual products and should be individually checked before prescribing.</a:t>
            </a:r>
          </a:p>
          <a:p>
            <a:pPr marL="90488" indent="-90488" algn="l"/>
            <a:r>
              <a:rPr lang="en-GB" dirty="0">
                <a:solidFill>
                  <a:srgbClr val="565858"/>
                </a:solidFill>
              </a:rPr>
              <a:t>c According to the </a:t>
            </a:r>
            <a:r>
              <a:rPr lang="en-GB" dirty="0" err="1">
                <a:solidFill>
                  <a:srgbClr val="565858"/>
                </a:solidFill>
              </a:rPr>
              <a:t>Intelence</a:t>
            </a:r>
            <a:r>
              <a:rPr lang="en-GB" dirty="0">
                <a:solidFill>
                  <a:srgbClr val="565858"/>
                </a:solidFill>
              </a:rPr>
              <a:t>® Summary of Product Characteristics, no changes in methadone dosage were required based on clinical status during or after the period of </a:t>
            </a:r>
            <a:r>
              <a:rPr lang="en-GB" dirty="0" err="1">
                <a:solidFill>
                  <a:srgbClr val="565858"/>
                </a:solidFill>
              </a:rPr>
              <a:t>etravirine</a:t>
            </a:r>
            <a:r>
              <a:rPr lang="en-GB" dirty="0">
                <a:solidFill>
                  <a:srgbClr val="565858"/>
                </a:solidFill>
              </a:rPr>
              <a:t> co-administration.2</a:t>
            </a:r>
          </a:p>
          <a:p>
            <a:pPr marL="90488" indent="-90488" algn="l"/>
            <a:r>
              <a:rPr lang="en-GB" dirty="0">
                <a:solidFill>
                  <a:srgbClr val="565858"/>
                </a:solidFill>
              </a:rPr>
              <a:t>§ Metformin concentrations may be increased by </a:t>
            </a:r>
            <a:r>
              <a:rPr lang="en-GB" dirty="0" err="1">
                <a:solidFill>
                  <a:srgbClr val="565858"/>
                </a:solidFill>
              </a:rPr>
              <a:t>dolutegravir</a:t>
            </a:r>
            <a:r>
              <a:rPr lang="en-GB" dirty="0">
                <a:solidFill>
                  <a:srgbClr val="565858"/>
                </a:solidFill>
              </a:rPr>
              <a:t>. Patients should be monitored during therapy and a dose adjustment of metformin may be required. </a:t>
            </a:r>
            <a:endParaRPr lang="en-GB" dirty="0" smtClean="0">
              <a:solidFill>
                <a:srgbClr val="565858"/>
              </a:solidFill>
            </a:endParaRPr>
          </a:p>
          <a:p>
            <a:pPr marL="93663" indent="-93663" algn="l">
              <a:buFontTx/>
              <a:buAutoNum type="arabicPeriod"/>
            </a:pPr>
            <a:r>
              <a:rPr lang="en-GB" dirty="0" smtClean="0">
                <a:solidFill>
                  <a:srgbClr val="565858"/>
                </a:solidFill>
              </a:rPr>
              <a:t> Adapted </a:t>
            </a:r>
            <a:r>
              <a:rPr lang="en-GB" dirty="0">
                <a:solidFill>
                  <a:srgbClr val="565858"/>
                </a:solidFill>
              </a:rPr>
              <a:t>from University of Liverpool. Drug interactions chart. June 2015. </a:t>
            </a:r>
            <a:br>
              <a:rPr lang="en-GB" dirty="0">
                <a:solidFill>
                  <a:srgbClr val="565858"/>
                </a:solidFill>
              </a:rPr>
            </a:br>
            <a:r>
              <a:rPr lang="en-GB" dirty="0">
                <a:solidFill>
                  <a:srgbClr val="565858"/>
                </a:solidFill>
              </a:rPr>
              <a:t>http://www.hiv-druginteractions.org. Accessed June, 2015.</a:t>
            </a:r>
          </a:p>
          <a:p>
            <a:pPr marL="93663" indent="-93663" algn="l">
              <a:buFontTx/>
              <a:buAutoNum type="arabicPeriod"/>
            </a:pPr>
            <a:r>
              <a:rPr lang="en-GB" dirty="0" smtClean="0">
                <a:solidFill>
                  <a:srgbClr val="565858"/>
                </a:solidFill>
              </a:rPr>
              <a:t> </a:t>
            </a:r>
            <a:r>
              <a:rPr lang="en-GB" dirty="0" err="1" smtClean="0">
                <a:solidFill>
                  <a:srgbClr val="565858"/>
                </a:solidFill>
              </a:rPr>
              <a:t>Intelence</a:t>
            </a:r>
            <a:r>
              <a:rPr lang="en-GB" baseline="30000" dirty="0">
                <a:solidFill>
                  <a:srgbClr val="565858"/>
                </a:solidFill>
              </a:rPr>
              <a:t>®</a:t>
            </a:r>
            <a:r>
              <a:rPr lang="en-GB" dirty="0">
                <a:solidFill>
                  <a:srgbClr val="565858"/>
                </a:solidFill>
              </a:rPr>
              <a:t> Summary of Product Characteristics. November 2014  </a:t>
            </a:r>
          </a:p>
          <a:p>
            <a:pPr marL="90488" indent="-90488" algn="l"/>
            <a:endParaRPr lang="en-GB" dirty="0">
              <a:solidFill>
                <a:srgbClr val="565858"/>
              </a:solidFill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>
                <a:solidFill>
                  <a:srgbClr val="8C339B"/>
                </a:solidFill>
              </a:rPr>
              <a:t>m</a:t>
            </a:r>
            <a:r>
              <a:rPr lang="en-GB" sz="1400" b="1" u="sng" dirty="0" smtClean="0">
                <a:solidFill>
                  <a:srgbClr val="8C339B"/>
                </a:solidFill>
              </a:rPr>
              <a:t>iscellaneous 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Ten-year survival by race/ethnicity among HIV-infected adults in the 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628800"/>
            <a:ext cx="8223250" cy="646331"/>
          </a:xfrm>
        </p:spPr>
        <p:txBody>
          <a:bodyPr/>
          <a:lstStyle/>
          <a:p>
            <a:r>
              <a:rPr lang="en-GB" dirty="0"/>
              <a:t>African American patients with HIV have a higher risk of death from any cause </a:t>
            </a:r>
            <a:r>
              <a:rPr lang="en-GB" dirty="0" smtClean="0"/>
              <a:t>than White </a:t>
            </a:r>
            <a:r>
              <a:rPr lang="en-GB" dirty="0"/>
              <a:t>and Hispanic patients in the </a:t>
            </a:r>
            <a:r>
              <a:rPr lang="en-GB" dirty="0" smtClean="0"/>
              <a:t>US</a:t>
            </a:r>
            <a:endParaRPr lang="en-GB" dirty="0"/>
          </a:p>
        </p:txBody>
      </p:sp>
      <p:pic>
        <p:nvPicPr>
          <p:cNvPr id="8" name="Picture 7" descr="PPTX Page 1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5131"/>
            <a:ext cx="6711172" cy="3962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6597352"/>
            <a:ext cx="3600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err="1">
                <a:solidFill>
                  <a:schemeClr val="bg2"/>
                </a:solidFill>
              </a:rPr>
              <a:t>Lesko</a:t>
            </a:r>
            <a:r>
              <a:rPr lang="en-GB" dirty="0">
                <a:solidFill>
                  <a:schemeClr val="bg2"/>
                </a:solidFill>
              </a:rPr>
              <a:t> CR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Infect Dis </a:t>
            </a:r>
            <a:r>
              <a:rPr lang="en-GB" dirty="0">
                <a:solidFill>
                  <a:schemeClr val="bg2"/>
                </a:solidFill>
              </a:rPr>
              <a:t>2015; 60: 1700-1707</a:t>
            </a:r>
          </a:p>
        </p:txBody>
      </p:sp>
    </p:spTree>
    <p:extLst>
      <p:ext uri="{BB962C8B-B14F-4D97-AF65-F5344CB8AC3E}">
        <p14:creationId xmlns:p14="http://schemas.microsoft.com/office/powerpoint/2010/main" val="717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5" y="5373217"/>
            <a:ext cx="2232339" cy="7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49" y="2133600"/>
            <a:ext cx="3816225" cy="39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313" y="6105664"/>
            <a:ext cx="676798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rgbClr val="565858"/>
                </a:solidFill>
              </a:rPr>
              <a:t>c. According </a:t>
            </a:r>
            <a:r>
              <a:rPr lang="en-GB" dirty="0">
                <a:solidFill>
                  <a:srgbClr val="565858"/>
                </a:solidFill>
              </a:rPr>
              <a:t>to the </a:t>
            </a:r>
            <a:r>
              <a:rPr lang="en-GB" dirty="0" err="1">
                <a:solidFill>
                  <a:srgbClr val="565858"/>
                </a:solidFill>
              </a:rPr>
              <a:t>Intelence</a:t>
            </a:r>
            <a:r>
              <a:rPr lang="en-GB" dirty="0">
                <a:solidFill>
                  <a:srgbClr val="565858"/>
                </a:solidFill>
              </a:rPr>
              <a:t>® Summary of Product Characteristics, no changes in methadone dosage were </a:t>
            </a:r>
            <a:endParaRPr lang="en-GB" dirty="0" smtClean="0">
              <a:solidFill>
                <a:srgbClr val="565858"/>
              </a:solidFill>
            </a:endParaRPr>
          </a:p>
          <a:p>
            <a:pPr algn="l"/>
            <a:r>
              <a:rPr lang="en-GB" dirty="0" smtClean="0">
                <a:solidFill>
                  <a:srgbClr val="565858"/>
                </a:solidFill>
              </a:rPr>
              <a:t>required </a:t>
            </a:r>
            <a:r>
              <a:rPr lang="en-GB" dirty="0">
                <a:solidFill>
                  <a:srgbClr val="565858"/>
                </a:solidFill>
              </a:rPr>
              <a:t>based on clinical status during or after the period of </a:t>
            </a:r>
            <a:r>
              <a:rPr lang="en-GB" dirty="0" err="1">
                <a:solidFill>
                  <a:srgbClr val="565858"/>
                </a:solidFill>
              </a:rPr>
              <a:t>etravirine</a:t>
            </a:r>
            <a:r>
              <a:rPr lang="en-GB" dirty="0">
                <a:solidFill>
                  <a:srgbClr val="565858"/>
                </a:solidFill>
              </a:rPr>
              <a:t> </a:t>
            </a:r>
            <a:r>
              <a:rPr lang="en-GB" dirty="0" smtClean="0">
                <a:solidFill>
                  <a:srgbClr val="565858"/>
                </a:solidFill>
              </a:rPr>
              <a:t>co-administration.</a:t>
            </a:r>
            <a:r>
              <a:rPr lang="en-GB" baseline="30000" dirty="0" smtClean="0">
                <a:solidFill>
                  <a:srgbClr val="565858"/>
                </a:solidFill>
              </a:rPr>
              <a:t>2</a:t>
            </a:r>
            <a:endParaRPr lang="en-GB" dirty="0" smtClean="0">
              <a:solidFill>
                <a:srgbClr val="565858"/>
              </a:solidFill>
            </a:endParaRPr>
          </a:p>
          <a:p>
            <a:pPr marL="93663" indent="-93663" algn="l">
              <a:buFontTx/>
              <a:buAutoNum type="arabicPeriod"/>
            </a:pPr>
            <a:r>
              <a:rPr lang="en-GB" dirty="0" smtClean="0">
                <a:solidFill>
                  <a:srgbClr val="565858"/>
                </a:solidFill>
              </a:rPr>
              <a:t> Adapted </a:t>
            </a:r>
            <a:r>
              <a:rPr lang="en-GB" dirty="0">
                <a:solidFill>
                  <a:srgbClr val="565858"/>
                </a:solidFill>
              </a:rPr>
              <a:t>from University of Liverpool. Drug interactions chart. </a:t>
            </a:r>
            <a:r>
              <a:rPr lang="en-GB" dirty="0" smtClean="0">
                <a:solidFill>
                  <a:srgbClr val="565858"/>
                </a:solidFill>
              </a:rPr>
              <a:t>June </a:t>
            </a:r>
            <a:r>
              <a:rPr lang="en-GB" dirty="0">
                <a:solidFill>
                  <a:srgbClr val="565858"/>
                </a:solidFill>
              </a:rPr>
              <a:t>2015. </a:t>
            </a:r>
            <a:r>
              <a:rPr lang="en-GB" dirty="0" smtClean="0">
                <a:solidFill>
                  <a:srgbClr val="565858"/>
                </a:solidFill>
              </a:rPr>
              <a:t/>
            </a:r>
            <a:br>
              <a:rPr lang="en-GB" dirty="0" smtClean="0">
                <a:solidFill>
                  <a:srgbClr val="565858"/>
                </a:solidFill>
              </a:rPr>
            </a:br>
            <a:r>
              <a:rPr lang="en-GB" dirty="0" smtClean="0">
                <a:solidFill>
                  <a:srgbClr val="565858"/>
                </a:solidFill>
              </a:rPr>
              <a:t>http</a:t>
            </a:r>
            <a:r>
              <a:rPr lang="en-GB" dirty="0">
                <a:solidFill>
                  <a:srgbClr val="565858"/>
                </a:solidFill>
              </a:rPr>
              <a:t>://www.hiv-druginteractions.org. Accessed June, 2015.</a:t>
            </a:r>
          </a:p>
          <a:p>
            <a:pPr algn="l"/>
            <a:r>
              <a:rPr lang="en-GB" dirty="0" smtClean="0">
                <a:solidFill>
                  <a:srgbClr val="565858"/>
                </a:solidFill>
              </a:rPr>
              <a:t>2. </a:t>
            </a:r>
            <a:r>
              <a:rPr lang="en-GB" dirty="0" err="1" smtClean="0">
                <a:solidFill>
                  <a:srgbClr val="565858"/>
                </a:solidFill>
              </a:rPr>
              <a:t>Intelence</a:t>
            </a:r>
            <a:r>
              <a:rPr lang="en-GB" dirty="0">
                <a:solidFill>
                  <a:srgbClr val="565858"/>
                </a:solidFill>
              </a:rPr>
              <a:t>® Summary of Product Characteristics. November 2014  </a:t>
            </a: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8C339B"/>
                </a:solidFill>
              </a:rPr>
              <a:t>Selected </a:t>
            </a:r>
            <a:r>
              <a:rPr lang="en-GB" sz="1400" b="1" u="sng" dirty="0">
                <a:solidFill>
                  <a:srgbClr val="8C339B"/>
                </a:solidFill>
              </a:rPr>
              <a:t>recreational </a:t>
            </a:r>
            <a:r>
              <a:rPr lang="en-GB" sz="1400" b="1" u="sng" dirty="0" smtClean="0">
                <a:solidFill>
                  <a:srgbClr val="8C339B"/>
                </a:solidFill>
              </a:rPr>
              <a:t>drugs</a:t>
            </a:r>
            <a:r>
              <a:rPr lang="en-GB" sz="1400" b="1" dirty="0" smtClean="0">
                <a:solidFill>
                  <a:srgbClr val="8C339B"/>
                </a:solidFill>
              </a:rPr>
              <a:t> </a:t>
            </a:r>
            <a:r>
              <a:rPr lang="en-GB" sz="1400" dirty="0" smtClean="0">
                <a:solidFill>
                  <a:srgbClr val="8C339B"/>
                </a:solidFill>
              </a:rPr>
              <a:t>– Drug-drug interactions between ARVs and non-ARVs</a:t>
            </a:r>
            <a:endParaRPr lang="en-GB" sz="1400" dirty="0">
              <a:solidFill>
                <a:srgbClr val="8C3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3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12612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744" y="981731"/>
            <a:ext cx="8397744" cy="523220"/>
          </a:xfrm>
        </p:spPr>
        <p:txBody>
          <a:bodyPr/>
          <a:lstStyle/>
          <a:p>
            <a:r>
              <a:rPr lang="en-GB" dirty="0" smtClean="0"/>
              <a:t>DOLUTEGRAVIR-BASED regimens had a predictable and consistent </a:t>
            </a:r>
            <a:r>
              <a:rPr lang="en-GB" dirty="0" err="1" smtClean="0"/>
              <a:t>Pk</a:t>
            </a:r>
            <a:r>
              <a:rPr lang="en-GB" dirty="0" smtClean="0"/>
              <a:t> profile</a:t>
            </a:r>
            <a:endParaRPr lang="en-GB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57200" y="457200"/>
            <a:ext cx="802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56585A"/>
              </a:solidFill>
              <a:latin typeface="Arial" pitchFamily="34" charset="0"/>
            </a:endParaRPr>
          </a:p>
        </p:txBody>
      </p:sp>
      <p:pic>
        <p:nvPicPr>
          <p:cNvPr id="8" name="Picture 7" descr="PPTX Page 3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4" y="2492375"/>
            <a:ext cx="7480440" cy="37449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At steady state 24 hours post-DTG administration, </a:t>
            </a:r>
            <a:br>
              <a:rPr lang="en-GB" sz="1600" b="1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plasma concentrations were 19 to 25 fold above IC</a:t>
            </a:r>
            <a:r>
              <a:rPr lang="en-GB" sz="1600" b="1" baseline="-25000" dirty="0">
                <a:solidFill>
                  <a:schemeClr val="accent3"/>
                </a:solidFill>
                <a:cs typeface="Arial" pitchFamily="34" charset="0"/>
              </a:rPr>
              <a:t>90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474822"/>
            <a:ext cx="489661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Van </a:t>
            </a:r>
            <a:r>
              <a:rPr lang="en-GB" dirty="0" err="1">
                <a:solidFill>
                  <a:schemeClr val="bg2"/>
                </a:solidFill>
              </a:rPr>
              <a:t>Lunzen</a:t>
            </a:r>
            <a:r>
              <a:rPr lang="en-GB" dirty="0">
                <a:solidFill>
                  <a:schemeClr val="bg2"/>
                </a:solidFill>
              </a:rPr>
              <a:t> J </a:t>
            </a:r>
            <a:r>
              <a:rPr lang="en-GB" i="1" dirty="0">
                <a:solidFill>
                  <a:schemeClr val="bg2"/>
                </a:solidFill>
              </a:rPr>
              <a:t>et al. Lancet Infect Dis </a:t>
            </a:r>
            <a:r>
              <a:rPr lang="en-GB" dirty="0">
                <a:solidFill>
                  <a:schemeClr val="bg2"/>
                </a:solidFill>
              </a:rPr>
              <a:t>2012; 12(2):111-118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dirty="0">
                <a:solidFill>
                  <a:schemeClr val="bg2"/>
                </a:solidFill>
              </a:rPr>
              <a:t>. 2010; 54:254-258</a:t>
            </a:r>
          </a:p>
        </p:txBody>
      </p:sp>
    </p:spTree>
    <p:extLst>
      <p:ext uri="{BB962C8B-B14F-4D97-AF65-F5344CB8AC3E}">
        <p14:creationId xmlns:p14="http://schemas.microsoft.com/office/powerpoint/2010/main" val="775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6745" y="1638917"/>
          <a:ext cx="8037505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4975"/>
                <a:gridCol w="2232248"/>
                <a:gridCol w="2088232"/>
                <a:gridCol w="2232050"/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endParaRPr lang="en-US" sz="1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EVG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6771">
                <a:tc>
                  <a:txBody>
                    <a:bodyPr/>
                    <a:lstStyle/>
                    <a:p>
                      <a:r>
                        <a:rPr lang="en-US" sz="1400" b="1" strike="noStrike" dirty="0" smtClean="0">
                          <a:solidFill>
                            <a:schemeClr val="bg2"/>
                          </a:solidFill>
                        </a:rPr>
                        <a:t>Clinical dose</a:t>
                      </a:r>
                      <a:endParaRPr lang="en-US" sz="14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QD (INI-naïve),</a:t>
                      </a:r>
                      <a:b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BID (INI-resistant)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400 mg BID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150 mg QD boosted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(quad pill)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baseline="0" dirty="0" smtClean="0">
                          <a:solidFill>
                            <a:schemeClr val="bg2"/>
                          </a:solidFill>
                        </a:rPr>
                        <a:t>t</a:t>
                      </a:r>
                      <a:r>
                        <a:rPr lang="en-US" sz="1400" b="1" strike="noStrike" baseline="-25000" dirty="0" smtClean="0">
                          <a:solidFill>
                            <a:schemeClr val="bg2"/>
                          </a:solidFill>
                        </a:rPr>
                        <a:t>1/2</a:t>
                      </a:r>
                      <a:endParaRPr lang="en-US" sz="14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~14 hours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~9 hours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~12.9 hours (boosted)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variability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Low to moderate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Low (with boosting)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3435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effect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be taken with or without food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 food restriction, but fat content affects absorption and increases PK variability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Taken with food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Protein binding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High: 99.5–99.7%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Moderate: 83%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High: 98–99%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Metabolism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and excretion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UGT1A1 (major),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CYP3A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 (minor), renal elimination &lt;1%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UGT1A1, renal elimination ~9%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CYP3A (major), UGT1A1/3 (minor), renal elimination 6.7%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</a:tr>
              <a:tr h="1285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PK/PD relationship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Yes, C</a:t>
                      </a:r>
                      <a:r>
                        <a:rPr lang="en-US" sz="1400" baseline="-25000" dirty="0" smtClean="0">
                          <a:solidFill>
                            <a:schemeClr val="bg2"/>
                          </a:solidFill>
                        </a:rPr>
                        <a:t>trough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-driven efficacy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Yes, C</a:t>
                      </a:r>
                      <a:r>
                        <a:rPr lang="en-US" sz="1400" strike="noStrike" kern="1200" baseline="-250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trough</a:t>
                      </a: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-driven efficacy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smtClean="0"/>
              <a:t>Comparison of DOLUTEGRAVIR-BASED REGIMENS’ PK/PD profile with </a:t>
            </a:r>
            <a:r>
              <a:rPr lang="en-GB" sz="2200" dirty="0" err="1" smtClean="0"/>
              <a:t>elvitegravir</a:t>
            </a:r>
            <a:r>
              <a:rPr lang="en-GB" sz="2200" dirty="0" smtClean="0"/>
              <a:t> and </a:t>
            </a:r>
            <a:r>
              <a:rPr lang="en-GB" sz="2200" dirty="0" err="1" smtClean="0"/>
              <a:t>raltegravir</a:t>
            </a:r>
            <a:r>
              <a:rPr lang="en-GB" sz="2200" dirty="0" smtClean="0"/>
              <a:t> DEMONSTRATES CONVENIENCE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2051720" y="3087622"/>
            <a:ext cx="2232248" cy="90075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5982379"/>
            <a:ext cx="403244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2010; 54:254–258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Min S, </a:t>
            </a:r>
            <a:r>
              <a:rPr lang="da-DK" i="1" dirty="0">
                <a:solidFill>
                  <a:schemeClr val="bg2"/>
                </a:solidFill>
              </a:rPr>
              <a:t>et al. AIDS </a:t>
            </a:r>
            <a:r>
              <a:rPr lang="da-DK" dirty="0">
                <a:solidFill>
                  <a:schemeClr val="bg2"/>
                </a:solidFill>
              </a:rPr>
              <a:t>2011; 25:1737–1745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ISENTRESS (</a:t>
            </a:r>
            <a:r>
              <a:rPr lang="en-GB" dirty="0" err="1">
                <a:solidFill>
                  <a:schemeClr val="bg2"/>
                </a:solidFill>
              </a:rPr>
              <a:t>raltegravir</a:t>
            </a:r>
            <a:r>
              <a:rPr lang="en-GB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STRIBILD Summary of Product Characteristics 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Ramanathan</a:t>
            </a:r>
            <a:r>
              <a:rPr lang="en-GB" dirty="0">
                <a:solidFill>
                  <a:schemeClr val="bg2"/>
                </a:solidFill>
              </a:rPr>
              <a:t>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Pharmacokinet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2011; 50:229–244</a:t>
            </a:r>
          </a:p>
        </p:txBody>
      </p:sp>
    </p:spTree>
    <p:extLst>
      <p:ext uri="{BB962C8B-B14F-4D97-AF65-F5344CB8AC3E}">
        <p14:creationId xmlns:p14="http://schemas.microsoft.com/office/powerpoint/2010/main" val="900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139669" y="1539089"/>
          <a:ext cx="6864662" cy="361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DOLUTEGRAVIR-BASED REGIMENS can be taken with or without food*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23459" y="1670611"/>
            <a:ext cx="1553485" cy="1150620"/>
            <a:chOff x="5106747" y="1741170"/>
            <a:chExt cx="1553485" cy="1150620"/>
          </a:xfrm>
        </p:grpSpPr>
        <p:grpSp>
          <p:nvGrpSpPr>
            <p:cNvPr id="23" name="Group 22"/>
            <p:cNvGrpSpPr/>
            <p:nvPr/>
          </p:nvGrpSpPr>
          <p:grpSpPr>
            <a:xfrm>
              <a:off x="5106747" y="2372678"/>
              <a:ext cx="213360" cy="205739"/>
              <a:chOff x="8058151" y="1785938"/>
              <a:chExt cx="213360" cy="205739"/>
            </a:xfrm>
            <a:solidFill>
              <a:schemeClr val="bg2"/>
            </a:solidFill>
          </p:grpSpPr>
          <p:sp>
            <p:nvSpPr>
              <p:cNvPr id="20" name="Multiply 19"/>
              <p:cNvSpPr/>
              <p:nvPr/>
            </p:nvSpPr>
            <p:spPr>
              <a:xfrm>
                <a:off x="8062438" y="1785938"/>
                <a:ext cx="204786" cy="205739"/>
              </a:xfrm>
              <a:prstGeom prst="mathMultiply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8058151" y="1889761"/>
                <a:ext cx="213360" cy="0"/>
              </a:xfrm>
              <a:prstGeom prst="line">
                <a:avLst/>
              </a:prstGeom>
              <a:grpFill/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106747" y="2729864"/>
              <a:ext cx="213360" cy="75248"/>
              <a:chOff x="8062913" y="2148839"/>
              <a:chExt cx="213360" cy="75248"/>
            </a:xfrm>
            <a:solidFill>
              <a:schemeClr val="accent1"/>
            </a:solidFill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062913" y="2194560"/>
                <a:ext cx="213360" cy="0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/>
              <p:cNvSpPr/>
              <p:nvPr/>
            </p:nvSpPr>
            <p:spPr>
              <a:xfrm>
                <a:off x="8125778" y="2148839"/>
                <a:ext cx="87630" cy="75248"/>
              </a:xfrm>
              <a:prstGeom prst="triangl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06747" y="2127861"/>
              <a:ext cx="213360" cy="75248"/>
              <a:chOff x="8043863" y="2453640"/>
              <a:chExt cx="213360" cy="7524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112919" y="2453640"/>
                <a:ext cx="75248" cy="7524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043863" y="2494598"/>
                <a:ext cx="21336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106747" y="1842158"/>
              <a:ext cx="213360" cy="80010"/>
              <a:chOff x="8067676" y="2716530"/>
              <a:chExt cx="213360" cy="80010"/>
            </a:xfrm>
          </p:grpSpPr>
          <p:sp>
            <p:nvSpPr>
              <p:cNvPr id="11" name="Diamond 10"/>
              <p:cNvSpPr/>
              <p:nvPr/>
            </p:nvSpPr>
            <p:spPr>
              <a:xfrm>
                <a:off x="8134351" y="2716530"/>
                <a:ext cx="80010" cy="80010"/>
              </a:xfrm>
              <a:prstGeom prst="diamond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067676" y="2756536"/>
                <a:ext cx="213360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1"/>
            <p:cNvSpPr txBox="1"/>
            <p:nvPr/>
          </p:nvSpPr>
          <p:spPr>
            <a:xfrm>
              <a:off x="5326380" y="204089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Low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5326380" y="174117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Fasting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5326380" y="2340610"/>
              <a:ext cx="1333852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Moderate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5326380" y="264033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High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</p:grpSp>
      <p:sp>
        <p:nvSpPr>
          <p:cNvPr id="28" name="Text Box 434"/>
          <p:cNvSpPr txBox="1">
            <a:spLocks noChangeArrowheads="1"/>
          </p:cNvSpPr>
          <p:nvPr/>
        </p:nvSpPr>
        <p:spPr bwMode="auto">
          <a:xfrm>
            <a:off x="2173362" y="4153131"/>
            <a:ext cx="32245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100" dirty="0" smtClean="0">
                <a:solidFill>
                  <a:schemeClr val="bg2"/>
                </a:solidFill>
              </a:rPr>
              <a:t>PA-IC</a:t>
            </a:r>
            <a:r>
              <a:rPr lang="en-GB" sz="1100" baseline="-25000" dirty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90</a:t>
            </a:r>
            <a:r>
              <a:rPr lang="en-GB" sz="1100" dirty="0" smtClean="0">
                <a:solidFill>
                  <a:schemeClr val="bg2"/>
                </a:solidFill>
              </a:rPr>
              <a:t> 0.064 µg/mL**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flipV="1">
            <a:off x="2173362" y="4444267"/>
            <a:ext cx="5595519" cy="6561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6585A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79820" y="1628775"/>
            <a:ext cx="2424429" cy="1368177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Font typeface="Arial" pitchFamily="34" charset="0"/>
              <a:buNone/>
            </a:pPr>
            <a:r>
              <a:rPr lang="en-GB" sz="1600" b="1" dirty="0">
                <a:solidFill>
                  <a:schemeClr val="accent3"/>
                </a:solidFill>
              </a:rPr>
              <a:t>Low, moderate and high fat meals increased </a:t>
            </a:r>
            <a:r>
              <a:rPr lang="en-GB" sz="1600" b="1" dirty="0" smtClean="0">
                <a:solidFill>
                  <a:schemeClr val="accent3"/>
                </a:solidFill>
              </a:rPr>
              <a:t>DTG</a:t>
            </a:r>
            <a:r>
              <a:rPr lang="en-GB" sz="1600" b="1" baseline="30000" dirty="0">
                <a:solidFill>
                  <a:schemeClr val="accent3"/>
                </a:solidFill>
              </a:rPr>
              <a:t> †</a:t>
            </a:r>
            <a:r>
              <a:rPr lang="en-GB" sz="1600" b="1" dirty="0" smtClean="0">
                <a:solidFill>
                  <a:schemeClr val="accent3"/>
                </a:solidFill>
              </a:rPr>
              <a:t> </a:t>
            </a:r>
            <a:br>
              <a:rPr lang="en-GB" sz="1600" b="1" dirty="0" smtClean="0">
                <a:solidFill>
                  <a:schemeClr val="accent3"/>
                </a:solidFill>
              </a:rPr>
            </a:br>
            <a:r>
              <a:rPr lang="en-GB" sz="1600" b="1" dirty="0" smtClean="0">
                <a:solidFill>
                  <a:schemeClr val="accent3"/>
                </a:solidFill>
              </a:rPr>
              <a:t>AUC</a:t>
            </a:r>
            <a:r>
              <a:rPr lang="en-GB" sz="1600" b="1" baseline="-25000" dirty="0" smtClean="0">
                <a:solidFill>
                  <a:schemeClr val="accent3"/>
                </a:solidFill>
              </a:rPr>
              <a:t>0</a:t>
            </a:r>
            <a:r>
              <a:rPr lang="en-GB" sz="1600" b="1" baseline="-25000" dirty="0">
                <a:solidFill>
                  <a:schemeClr val="accent3"/>
                </a:solidFill>
              </a:rPr>
              <a:t>–∞ </a:t>
            </a:r>
            <a:r>
              <a:rPr lang="en-GB" sz="1600" b="1" dirty="0">
                <a:solidFill>
                  <a:schemeClr val="accent3"/>
                </a:solidFill>
              </a:rPr>
              <a:t>by 33%, 41% and 66%, respectively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5982379"/>
            <a:ext cx="489661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*In the presence of INI-class resistance, DTG should preferably be taken with food to enhance exposure (particularly in patients with Q148 mutations)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**PA-IC90 is the protein-adjusted 90% inhibitory concentration; †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 †</a:t>
            </a:r>
            <a:r>
              <a:rPr lang="en-US" altLang="ja-JP" dirty="0">
                <a:solidFill>
                  <a:schemeClr val="bg2"/>
                </a:solidFill>
              </a:rPr>
              <a:t>Phase III (50 mg) </a:t>
            </a:r>
            <a:r>
              <a:rPr lang="en-US" altLang="ja-JP" dirty="0" smtClean="0">
                <a:solidFill>
                  <a:schemeClr val="bg2"/>
                </a:solidFill>
              </a:rPr>
              <a:t>formulation</a:t>
            </a:r>
            <a:br>
              <a:rPr lang="en-US" altLang="ja-JP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Song I,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2012;56:1627–1629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1" y="5244775"/>
            <a:ext cx="8064499" cy="720725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The Administration with food increased DTG exposure,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but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this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was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not clinically significant and therefore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can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be taken without regard to meals*</a:t>
            </a:r>
          </a:p>
        </p:txBody>
      </p:sp>
    </p:spTree>
    <p:extLst>
      <p:ext uri="{BB962C8B-B14F-4D97-AF65-F5344CB8AC3E}">
        <p14:creationId xmlns:p14="http://schemas.microsoft.com/office/powerpoint/2010/main" val="33964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GB" sz="25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67820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400" dirty="0" smtClean="0"/>
              <a:t>Black patients are at a 40</a:t>
            </a:r>
            <a:r>
              <a:rPr lang="en-GB" sz="1400" dirty="0"/>
              <a:t>% </a:t>
            </a:r>
            <a:r>
              <a:rPr lang="en-GB" sz="1400" dirty="0" smtClean="0"/>
              <a:t>higher risk for virologic </a:t>
            </a:r>
            <a:r>
              <a:rPr lang="en-GB" sz="1400" dirty="0"/>
              <a:t>failure </a:t>
            </a:r>
            <a:r>
              <a:rPr lang="en-GB" sz="1400" dirty="0" smtClean="0"/>
              <a:t>compared </a:t>
            </a:r>
            <a:r>
              <a:rPr lang="en-GB" sz="1400" dirty="0"/>
              <a:t>to </a:t>
            </a:r>
            <a:r>
              <a:rPr lang="en-GB" sz="1400" dirty="0" smtClean="0"/>
              <a:t>white patients</a:t>
            </a:r>
            <a:r>
              <a:rPr lang="en-GB" sz="1400" baseline="30000" dirty="0">
                <a:solidFill>
                  <a:schemeClr val="bg2"/>
                </a:solidFill>
              </a:rPr>
              <a:t>1</a:t>
            </a:r>
            <a:endParaRPr lang="en-GB" sz="1400" dirty="0" smtClean="0"/>
          </a:p>
          <a:p>
            <a:pPr>
              <a:spcBef>
                <a:spcPts val="600"/>
              </a:spcBef>
            </a:pPr>
            <a:r>
              <a:rPr lang="en-GB" sz="1400" dirty="0" smtClean="0"/>
              <a:t>Ethnic African HIV patients exhibit far lower rates of immunological success vs their white counterparts</a:t>
            </a:r>
            <a:r>
              <a:rPr lang="en-GB" sz="1400" baseline="30000" dirty="0">
                <a:solidFill>
                  <a:schemeClr val="bg2"/>
                </a:solidFill>
              </a:rPr>
              <a:t>2</a:t>
            </a:r>
            <a:endParaRPr lang="en-GB" sz="1400" dirty="0" smtClean="0"/>
          </a:p>
          <a:p>
            <a:pPr>
              <a:spcBef>
                <a:spcPts val="600"/>
              </a:spcBef>
            </a:pPr>
            <a:r>
              <a:rPr lang="en-GB" sz="1400" dirty="0" smtClean="0"/>
              <a:t>Treatment adherence is 36% lower in black and Hispanic patients vs white patients</a:t>
            </a:r>
            <a:r>
              <a:rPr lang="en-GB" sz="1400" baseline="30000" dirty="0">
                <a:solidFill>
                  <a:schemeClr val="bg2"/>
                </a:solidFill>
              </a:rPr>
              <a:t>3</a:t>
            </a:r>
            <a:endParaRPr lang="en-GB" sz="1400" dirty="0" smtClean="0"/>
          </a:p>
          <a:p>
            <a:pPr>
              <a:spcBef>
                <a:spcPts val="600"/>
              </a:spcBef>
            </a:pPr>
            <a:r>
              <a:rPr lang="en-GB" sz="1400" dirty="0" smtClean="0"/>
              <a:t>Black and Latino patients are more likely to miss care visits when compared to </a:t>
            </a:r>
            <a:br>
              <a:rPr lang="en-GB" sz="1400" dirty="0" smtClean="0"/>
            </a:br>
            <a:r>
              <a:rPr lang="en-GB" sz="1400" dirty="0" smtClean="0"/>
              <a:t>white patients</a:t>
            </a:r>
            <a:r>
              <a:rPr lang="en-GB" sz="1400" baseline="30000" dirty="0" smtClean="0">
                <a:solidFill>
                  <a:schemeClr val="bg2"/>
                </a:solidFill>
              </a:rPr>
              <a:t>4,5</a:t>
            </a:r>
            <a:endParaRPr lang="en-GB" sz="1400" dirty="0" smtClean="0"/>
          </a:p>
          <a:p>
            <a:pPr>
              <a:spcBef>
                <a:spcPts val="600"/>
              </a:spcBef>
            </a:pPr>
            <a:r>
              <a:rPr lang="en-GB" sz="1400" dirty="0"/>
              <a:t>African Americans are more likely to acquire HIV than </a:t>
            </a:r>
            <a:r>
              <a:rPr lang="en-GB" sz="1400" dirty="0" smtClean="0"/>
              <a:t>whites</a:t>
            </a:r>
            <a:r>
              <a:rPr lang="en-GB" sz="1400" baseline="30000" dirty="0">
                <a:solidFill>
                  <a:schemeClr val="bg2"/>
                </a:solidFill>
              </a:rPr>
              <a:t>6</a:t>
            </a:r>
            <a:r>
              <a:rPr lang="en-GB" sz="1400" dirty="0" smtClean="0"/>
              <a:t>, </a:t>
            </a:r>
            <a:r>
              <a:rPr lang="en-GB" sz="1400" dirty="0"/>
              <a:t>and they may also be economically disadvantaged compared to </a:t>
            </a:r>
            <a:r>
              <a:rPr lang="en-GB" sz="1400" dirty="0" smtClean="0"/>
              <a:t>whites</a:t>
            </a:r>
            <a:r>
              <a:rPr lang="en-GB" sz="1400" baseline="30000" dirty="0" smtClean="0">
                <a:solidFill>
                  <a:schemeClr val="bg2"/>
                </a:solidFill>
              </a:rPr>
              <a:t>7</a:t>
            </a:r>
            <a:r>
              <a:rPr lang="en-GB" sz="1400" dirty="0" smtClean="0"/>
              <a:t> </a:t>
            </a:r>
            <a:r>
              <a:rPr lang="en-GB" sz="1400" dirty="0"/>
              <a:t>and therefore not have equal access to good healthcare in the </a:t>
            </a:r>
            <a:r>
              <a:rPr lang="en-GB" sz="1400" dirty="0" smtClean="0"/>
              <a:t>U.S.</a:t>
            </a:r>
            <a:r>
              <a:rPr lang="en-GB" sz="1400" baseline="30000" dirty="0" smtClean="0">
                <a:solidFill>
                  <a:schemeClr val="bg2"/>
                </a:solidFill>
              </a:rPr>
              <a:t>8,9</a:t>
            </a:r>
            <a:endParaRPr lang="en-GB" sz="1400" dirty="0" smtClean="0"/>
          </a:p>
          <a:p>
            <a:pPr>
              <a:spcBef>
                <a:spcPts val="600"/>
              </a:spcBef>
            </a:pPr>
            <a:r>
              <a:rPr lang="en-GB" sz="1400" dirty="0"/>
              <a:t>DTG </a:t>
            </a:r>
            <a:r>
              <a:rPr lang="en-GB" sz="1400" dirty="0" smtClean="0"/>
              <a:t>efficacy remained high across both white and non-white subgroups at 96 weeks</a:t>
            </a:r>
            <a:r>
              <a:rPr lang="en-GB" sz="1400" baseline="30000" dirty="0" smtClean="0">
                <a:solidFill>
                  <a:schemeClr val="bg2"/>
                </a:solidFill>
              </a:rPr>
              <a:t>10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GB" sz="1400" dirty="0"/>
              <a:t>DTG </a:t>
            </a:r>
            <a:r>
              <a:rPr lang="en-GB" sz="1400" dirty="0" smtClean="0"/>
              <a:t>is generally </a:t>
            </a:r>
            <a:r>
              <a:rPr lang="en-GB" sz="1400" dirty="0"/>
              <a:t>well </a:t>
            </a:r>
            <a:r>
              <a:rPr lang="en-GB" sz="1400" dirty="0" smtClean="0"/>
              <a:t>tolerated with few significant drug interactions, once-daily dosing and no food or time of day restrictions</a:t>
            </a:r>
            <a:r>
              <a:rPr lang="en-GB" sz="1400" baseline="30000" dirty="0" smtClean="0">
                <a:solidFill>
                  <a:schemeClr val="bg2"/>
                </a:solidFill>
              </a:rPr>
              <a:t>11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3600400" cy="267765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228600" indent="-228600" algn="l">
              <a:buAutoNum type="arabicPeriod"/>
            </a:pPr>
            <a:r>
              <a:rPr lang="en-GB" dirty="0" err="1" smtClean="0">
                <a:solidFill>
                  <a:schemeClr val="bg2"/>
                </a:solidFill>
              </a:rPr>
              <a:t>Ribaudo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HJ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Infect Dis </a:t>
            </a:r>
            <a:r>
              <a:rPr lang="en-GB" dirty="0">
                <a:solidFill>
                  <a:schemeClr val="bg2"/>
                </a:solidFill>
              </a:rPr>
              <a:t>2013; 57: </a:t>
            </a:r>
            <a:r>
              <a:rPr lang="en-GB" dirty="0" smtClean="0">
                <a:solidFill>
                  <a:schemeClr val="bg2"/>
                </a:solidFill>
              </a:rPr>
              <a:t>1607-1617</a:t>
            </a:r>
          </a:p>
          <a:p>
            <a:pPr marL="228600" indent="-228600" algn="l">
              <a:buFontTx/>
              <a:buAutoNum type="arabicPeriod"/>
            </a:pPr>
            <a:r>
              <a:rPr lang="en-GB" dirty="0" err="1" smtClean="0">
                <a:solidFill>
                  <a:schemeClr val="bg2"/>
                </a:solidFill>
              </a:rPr>
              <a:t>Guillaime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C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Int</a:t>
            </a:r>
            <a:r>
              <a:rPr lang="en-GB" i="1" dirty="0">
                <a:solidFill>
                  <a:schemeClr val="bg2"/>
                </a:solidFill>
              </a:rPr>
              <a:t> J Infect Dis </a:t>
            </a:r>
            <a:r>
              <a:rPr lang="en-GB" dirty="0">
                <a:solidFill>
                  <a:schemeClr val="bg2"/>
                </a:solidFill>
              </a:rPr>
              <a:t>2013; 17: </a:t>
            </a:r>
            <a:r>
              <a:rPr lang="en-GB" dirty="0" smtClean="0">
                <a:solidFill>
                  <a:schemeClr val="bg2"/>
                </a:solidFill>
              </a:rPr>
              <a:t>e1259-e1262</a:t>
            </a:r>
          </a:p>
          <a:p>
            <a:pPr marL="228600" indent="-228600" algn="l"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Kong MC </a:t>
            </a:r>
            <a:r>
              <a:rPr lang="en-GB" i="1" dirty="0">
                <a:solidFill>
                  <a:schemeClr val="bg2"/>
                </a:solidFill>
              </a:rPr>
              <a:t>et al. J Gen Intern Med </a:t>
            </a:r>
            <a:r>
              <a:rPr lang="en-GB" dirty="0">
                <a:solidFill>
                  <a:schemeClr val="bg2"/>
                </a:solidFill>
              </a:rPr>
              <a:t>2012; 27: </a:t>
            </a:r>
            <a:r>
              <a:rPr lang="en-GB" dirty="0" smtClean="0">
                <a:solidFill>
                  <a:schemeClr val="bg2"/>
                </a:solidFill>
              </a:rPr>
              <a:t>1159-1164</a:t>
            </a:r>
          </a:p>
          <a:p>
            <a:pPr marL="228600" indent="-228600" algn="l">
              <a:buFontTx/>
              <a:buAutoNum type="arabicPeriod"/>
            </a:pPr>
            <a:r>
              <a:rPr lang="en-GB" dirty="0" err="1">
                <a:solidFill>
                  <a:schemeClr val="bg2"/>
                </a:solidFill>
              </a:rPr>
              <a:t>Horberg</a:t>
            </a:r>
            <a:r>
              <a:rPr lang="en-GB" dirty="0">
                <a:solidFill>
                  <a:schemeClr val="bg2"/>
                </a:solidFill>
              </a:rPr>
              <a:t> MA </a:t>
            </a:r>
            <a:r>
              <a:rPr lang="en-GB" i="1" dirty="0">
                <a:solidFill>
                  <a:schemeClr val="bg2"/>
                </a:solidFill>
              </a:rPr>
              <a:t>et al. AIDS Patient Care STDS </a:t>
            </a:r>
            <a:r>
              <a:rPr lang="en-GB" dirty="0">
                <a:solidFill>
                  <a:schemeClr val="bg2"/>
                </a:solidFill>
              </a:rPr>
              <a:t>2013; 27: </a:t>
            </a:r>
            <a:r>
              <a:rPr lang="en-GB" dirty="0" smtClean="0">
                <a:solidFill>
                  <a:schemeClr val="bg2"/>
                </a:solidFill>
              </a:rPr>
              <a:t>442-449</a:t>
            </a:r>
          </a:p>
          <a:p>
            <a:pPr marL="228600" indent="-228600" algn="l">
              <a:buFontTx/>
              <a:buAutoNum type="arabicPeriod"/>
            </a:pPr>
            <a:r>
              <a:rPr lang="en-GB" dirty="0" err="1">
                <a:solidFill>
                  <a:schemeClr val="bg2"/>
                </a:solidFill>
              </a:rPr>
              <a:t>Mugavero</a:t>
            </a:r>
            <a:r>
              <a:rPr lang="en-GB" dirty="0">
                <a:solidFill>
                  <a:schemeClr val="bg2"/>
                </a:solidFill>
              </a:rPr>
              <a:t> MJ </a:t>
            </a:r>
            <a:r>
              <a:rPr lang="en-GB" i="1" dirty="0">
                <a:solidFill>
                  <a:schemeClr val="bg2"/>
                </a:solidFill>
              </a:rPr>
              <a:t>et al. J </a:t>
            </a:r>
            <a:r>
              <a:rPr lang="en-GB" i="1" dirty="0" err="1">
                <a:solidFill>
                  <a:schemeClr val="bg2"/>
                </a:solidFill>
              </a:rPr>
              <a:t>Acquir</a:t>
            </a:r>
            <a:r>
              <a:rPr lang="en-GB" i="1" dirty="0">
                <a:solidFill>
                  <a:schemeClr val="bg2"/>
                </a:solidFill>
              </a:rPr>
              <a:t> Immune </a:t>
            </a:r>
            <a:r>
              <a:rPr lang="en-GB" i="1" dirty="0" err="1">
                <a:solidFill>
                  <a:schemeClr val="bg2"/>
                </a:solidFill>
              </a:rPr>
              <a:t>Defic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Syndr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2009; 50: </a:t>
            </a:r>
            <a:r>
              <a:rPr lang="en-GB" dirty="0" smtClean="0">
                <a:solidFill>
                  <a:schemeClr val="bg2"/>
                </a:solidFill>
              </a:rPr>
              <a:t>100-108</a:t>
            </a:r>
          </a:p>
          <a:p>
            <a:pPr marL="228600" indent="-228600" algn="l"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Hall HI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JAMA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2008;300:520-529</a:t>
            </a:r>
          </a:p>
          <a:p>
            <a:pPr marL="228600" indent="-228600" algn="l"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Krieger N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Am J Public Health </a:t>
            </a:r>
            <a:r>
              <a:rPr lang="en-GB" dirty="0" smtClean="0">
                <a:solidFill>
                  <a:schemeClr val="bg2"/>
                </a:solidFill>
              </a:rPr>
              <a:t>1992;82:703-710</a:t>
            </a:r>
          </a:p>
          <a:p>
            <a:pPr marL="228600" indent="-228600" algn="l"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Shapiro MT </a:t>
            </a:r>
            <a:r>
              <a:rPr lang="en-GB" i="1" dirty="0">
                <a:solidFill>
                  <a:schemeClr val="bg2"/>
                </a:solidFill>
              </a:rPr>
              <a:t>et a</a:t>
            </a:r>
            <a:r>
              <a:rPr lang="en-GB" dirty="0">
                <a:solidFill>
                  <a:schemeClr val="bg2"/>
                </a:solidFill>
              </a:rPr>
              <a:t>l. </a:t>
            </a:r>
            <a:r>
              <a:rPr lang="en-GB" i="1" dirty="0">
                <a:solidFill>
                  <a:schemeClr val="bg2"/>
                </a:solidFill>
              </a:rPr>
              <a:t>JAMA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1999:281:2305-2355</a:t>
            </a:r>
          </a:p>
          <a:p>
            <a:pPr marL="228600" indent="-228600" algn="l"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Cunningham WE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Med Care </a:t>
            </a:r>
            <a:r>
              <a:rPr lang="en-GB" dirty="0" smtClean="0">
                <a:solidFill>
                  <a:schemeClr val="bg2"/>
                </a:solidFill>
              </a:rPr>
              <a:t>1999;37:1270-1281</a:t>
            </a:r>
          </a:p>
          <a:p>
            <a:pPr marL="228600" indent="-228600" algn="l">
              <a:buFontTx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Koteff J </a:t>
            </a:r>
            <a:r>
              <a:rPr lang="it-IT" i="1" dirty="0">
                <a:solidFill>
                  <a:schemeClr val="bg2"/>
                </a:solidFill>
              </a:rPr>
              <a:t>et al. </a:t>
            </a:r>
            <a:r>
              <a:rPr lang="it-IT" dirty="0">
                <a:solidFill>
                  <a:schemeClr val="bg2"/>
                </a:solidFill>
              </a:rPr>
              <a:t>8th IAS Conference on HIV Pathogenesis, Treatment and Prevention 2015. Poster </a:t>
            </a:r>
            <a:r>
              <a:rPr lang="it-IT" dirty="0" smtClean="0">
                <a:solidFill>
                  <a:schemeClr val="bg2"/>
                </a:solidFill>
              </a:rPr>
              <a:t>TUPEB261</a:t>
            </a:r>
          </a:p>
          <a:p>
            <a:pPr marL="228600" indent="-228600" algn="l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marL="228600" indent="-228600" algn="l">
              <a:buFontTx/>
              <a:buAutoNum type="arabicPeriod"/>
            </a:pPr>
            <a:endParaRPr lang="it-IT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 smtClean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FontTx/>
              <a:buAutoNum type="arabicPeriod"/>
            </a:pPr>
            <a:endParaRPr lang="en-GB" dirty="0">
              <a:solidFill>
                <a:schemeClr val="bg2"/>
              </a:solidFill>
            </a:endParaRPr>
          </a:p>
          <a:p>
            <a:pPr marL="228600" indent="-228600" algn="l">
              <a:buAutoNum type="arabicPeriod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07462" y="1646740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Dolutegravir-based </a:t>
            </a:r>
            <a:r>
              <a:rPr lang="en-GB" sz="1400" b="1" dirty="0">
                <a:solidFill>
                  <a:schemeClr val="bg2"/>
                </a:solidFill>
              </a:rPr>
              <a:t>regimens </a:t>
            </a:r>
            <a:r>
              <a:rPr lang="en-GB" sz="1400" b="1" dirty="0" smtClean="0">
                <a:solidFill>
                  <a:schemeClr val="bg2"/>
                </a:solidFill>
              </a:rPr>
              <a:t>show </a:t>
            </a:r>
            <a:r>
              <a:rPr lang="en-GB" sz="1400" b="1" dirty="0" smtClean="0">
                <a:solidFill>
                  <a:schemeClr val="accent3"/>
                </a:solidFill>
              </a:rPr>
              <a:t>consistent </a:t>
            </a:r>
            <a:r>
              <a:rPr lang="en-GB" sz="1400" b="1">
                <a:solidFill>
                  <a:schemeClr val="accent3"/>
                </a:solidFill>
              </a:rPr>
              <a:t>efficacy </a:t>
            </a:r>
            <a:r>
              <a:rPr lang="en-GB" sz="1400" b="1" smtClean="0">
                <a:solidFill>
                  <a:schemeClr val="bg2"/>
                </a:solidFill>
              </a:rPr>
              <a:t>in </a:t>
            </a:r>
            <a:r>
              <a:rPr lang="en-GB" sz="1400" b="1" dirty="0">
                <a:solidFill>
                  <a:schemeClr val="bg2"/>
                </a:solidFill>
              </a:rPr>
              <a:t>different </a:t>
            </a:r>
            <a:r>
              <a:rPr lang="en-GB" sz="1400" b="1" dirty="0" smtClean="0">
                <a:solidFill>
                  <a:schemeClr val="bg2"/>
                </a:solidFill>
              </a:rPr>
              <a:t>subgroups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07463" y="2363610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</a:t>
            </a:r>
            <a:r>
              <a:rPr lang="en-GB" sz="1400" b="1" dirty="0" smtClean="0">
                <a:solidFill>
                  <a:schemeClr val="bg2"/>
                </a:solidFill>
              </a:rPr>
              <a:t>have a </a:t>
            </a:r>
            <a:r>
              <a:rPr lang="en-GB" sz="1400" b="1" dirty="0">
                <a:solidFill>
                  <a:schemeClr val="accent3"/>
                </a:solidFill>
              </a:rPr>
              <a:t>high barrier to </a:t>
            </a:r>
            <a:r>
              <a:rPr lang="en-GB" sz="1400" b="1" dirty="0" smtClean="0">
                <a:solidFill>
                  <a:schemeClr val="accent3"/>
                </a:solidFill>
              </a:rPr>
              <a:t>resistance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15851" y="4514222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are </a:t>
            </a:r>
            <a:r>
              <a:rPr lang="en-GB" sz="1400" b="1" dirty="0">
                <a:solidFill>
                  <a:schemeClr val="accent3"/>
                </a:solidFill>
              </a:rPr>
              <a:t>c</a:t>
            </a:r>
            <a:r>
              <a:rPr lang="en-GB" sz="1400" b="1" dirty="0" smtClean="0">
                <a:solidFill>
                  <a:schemeClr val="accent3"/>
                </a:solidFill>
              </a:rPr>
              <a:t>onvenient</a:t>
            </a:r>
            <a:r>
              <a:rPr lang="en-GB" sz="1400" b="1" dirty="0" smtClean="0">
                <a:solidFill>
                  <a:schemeClr val="bg2"/>
                </a:solidFill>
              </a:rPr>
              <a:t> </a:t>
            </a:r>
            <a:br>
              <a:rPr lang="en-GB" sz="1400" b="1" dirty="0" smtClean="0">
                <a:solidFill>
                  <a:schemeClr val="bg2"/>
                </a:solidFill>
              </a:rPr>
            </a:br>
            <a:r>
              <a:rPr lang="en-GB" sz="1400" b="1" dirty="0" smtClean="0">
                <a:solidFill>
                  <a:schemeClr val="bg2"/>
                </a:solidFill>
              </a:rPr>
              <a:t>beyond once-daily dosing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15852" y="3797352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Dolutegravir-based regimens are booster-free and have </a:t>
            </a:r>
            <a:r>
              <a:rPr lang="en-GB" sz="1400" b="1" dirty="0">
                <a:solidFill>
                  <a:schemeClr val="accent3"/>
                </a:solidFill>
              </a:rPr>
              <a:t>few significant interactions </a:t>
            </a:r>
            <a:r>
              <a:rPr lang="en-GB" sz="1400" b="1" dirty="0">
                <a:solidFill>
                  <a:schemeClr val="bg2"/>
                </a:solidFill>
              </a:rPr>
              <a:t>with commonly used medications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15851" y="3080481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</a:t>
            </a:r>
            <a:r>
              <a:rPr lang="en-GB" sz="1400" b="1" dirty="0" smtClean="0">
                <a:solidFill>
                  <a:schemeClr val="bg2"/>
                </a:solidFill>
              </a:rPr>
              <a:t>are generally </a:t>
            </a:r>
            <a:r>
              <a:rPr lang="en-GB" sz="1400" b="1" dirty="0">
                <a:solidFill>
                  <a:schemeClr val="accent3"/>
                </a:solidFill>
              </a:rPr>
              <a:t>well tolerated with </a:t>
            </a:r>
            <a:r>
              <a:rPr lang="en-GB" sz="1400" b="1" dirty="0" smtClean="0">
                <a:solidFill>
                  <a:schemeClr val="accent3"/>
                </a:solidFill>
              </a:rPr>
              <a:t/>
            </a:r>
            <a:br>
              <a:rPr lang="en-GB" sz="1400" b="1" dirty="0" smtClean="0">
                <a:solidFill>
                  <a:schemeClr val="accent3"/>
                </a:solidFill>
              </a:rPr>
            </a:br>
            <a:r>
              <a:rPr lang="en-GB" sz="1400" b="1" dirty="0" smtClean="0">
                <a:solidFill>
                  <a:schemeClr val="accent3"/>
                </a:solidFill>
              </a:rPr>
              <a:t>few discontinuations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744" y="735510"/>
            <a:ext cx="7245616" cy="769441"/>
          </a:xfrm>
        </p:spPr>
        <p:txBody>
          <a:bodyPr/>
          <a:lstStyle/>
          <a:p>
            <a:r>
              <a:rPr lang="en-GB" sz="2200" dirty="0" smtClean="0"/>
              <a:t>Building a regimen around </a:t>
            </a:r>
            <a:r>
              <a:rPr lang="en-GB" sz="2200" dirty="0" err="1" smtClean="0"/>
              <a:t>dolutegravir</a:t>
            </a:r>
            <a:r>
              <a:rPr lang="en-GB" sz="2200" dirty="0" smtClean="0"/>
              <a:t> FOR PATIENTS &gt;50 years: Summary</a:t>
            </a:r>
            <a:endParaRPr lang="en-US" sz="2200" dirty="0"/>
          </a:p>
        </p:txBody>
      </p:sp>
      <p:sp>
        <p:nvSpPr>
          <p:cNvPr id="17" name="Rounded Rectangle 16"/>
          <p:cNvSpPr/>
          <p:nvPr/>
        </p:nvSpPr>
        <p:spPr>
          <a:xfrm>
            <a:off x="554771" y="3080482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Tolerability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4771" y="2363611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Drug resistance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3160" y="4514222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Convenience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5667" y="1646740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Efficacy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3160" y="3797353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Booster-free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5736158"/>
            <a:ext cx="489661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nl-NL" dirty="0">
                <a:solidFill>
                  <a:srgbClr val="565858"/>
                </a:solidFill>
              </a:rPr>
              <a:t>Walmsley S, </a:t>
            </a:r>
            <a:r>
              <a:rPr lang="nl-NL" i="1" dirty="0">
                <a:solidFill>
                  <a:srgbClr val="565858"/>
                </a:solidFill>
              </a:rPr>
              <a:t>et al. N Engl J Med </a:t>
            </a:r>
            <a:r>
              <a:rPr lang="nl-NL" dirty="0">
                <a:solidFill>
                  <a:srgbClr val="565858"/>
                </a:solidFill>
              </a:rPr>
              <a:t>2013; 369:1807-18</a:t>
            </a:r>
          </a:p>
          <a:p>
            <a:pPr algn="l"/>
            <a:r>
              <a:rPr lang="nl-NL" dirty="0">
                <a:solidFill>
                  <a:srgbClr val="565858"/>
                </a:solidFill>
              </a:rPr>
              <a:t>Walmsley S, </a:t>
            </a:r>
            <a:r>
              <a:rPr lang="nl-NL" i="1" dirty="0">
                <a:solidFill>
                  <a:srgbClr val="565858"/>
                </a:solidFill>
              </a:rPr>
              <a:t>et al. </a:t>
            </a:r>
            <a:r>
              <a:rPr lang="nl-NL" dirty="0">
                <a:solidFill>
                  <a:srgbClr val="565858"/>
                </a:solidFill>
              </a:rPr>
              <a:t>Poster presented at: 21st CROI 2014. Poster 543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Pappa</a:t>
            </a:r>
            <a:r>
              <a:rPr lang="en-GB" dirty="0">
                <a:solidFill>
                  <a:srgbClr val="565858"/>
                </a:solidFill>
              </a:rPr>
              <a:t> K, </a:t>
            </a:r>
            <a:r>
              <a:rPr lang="en-GB" i="1" dirty="0">
                <a:solidFill>
                  <a:srgbClr val="565858"/>
                </a:solidFill>
              </a:rPr>
              <a:t>et al. </a:t>
            </a:r>
            <a:r>
              <a:rPr lang="en-GB" dirty="0">
                <a:solidFill>
                  <a:srgbClr val="565858"/>
                </a:solidFill>
              </a:rPr>
              <a:t>Presented at: 54th ICAAC 2014. H-647a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Raffi</a:t>
            </a:r>
            <a:r>
              <a:rPr lang="en-GB" dirty="0">
                <a:solidFill>
                  <a:srgbClr val="565858"/>
                </a:solidFill>
              </a:rPr>
              <a:t> F </a:t>
            </a:r>
            <a:r>
              <a:rPr lang="en-GB" i="1" dirty="0">
                <a:solidFill>
                  <a:srgbClr val="565858"/>
                </a:solidFill>
              </a:rPr>
              <a:t>et al. Lancet </a:t>
            </a:r>
            <a:r>
              <a:rPr lang="en-GB" dirty="0" smtClean="0">
                <a:solidFill>
                  <a:srgbClr val="565858"/>
                </a:solidFill>
              </a:rPr>
              <a:t>2013;381:735–43</a:t>
            </a:r>
            <a:br>
              <a:rPr lang="en-GB" dirty="0" smtClean="0">
                <a:solidFill>
                  <a:srgbClr val="565858"/>
                </a:solidFill>
              </a:rPr>
            </a:br>
            <a:r>
              <a:rPr lang="fr-FR" dirty="0" err="1">
                <a:solidFill>
                  <a:srgbClr val="565858"/>
                </a:solidFill>
              </a:rPr>
              <a:t>Raffi</a:t>
            </a:r>
            <a:r>
              <a:rPr lang="fr-FR" dirty="0">
                <a:solidFill>
                  <a:srgbClr val="565858"/>
                </a:solidFill>
              </a:rPr>
              <a:t> F, et al. Lancet Infect Dis 2013; 13:927-35</a:t>
            </a:r>
            <a:r>
              <a:rPr lang="en-US" dirty="0">
                <a:solidFill>
                  <a:srgbClr val="565858"/>
                </a:solidFill>
              </a:rPr>
              <a:t> 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Clotet</a:t>
            </a:r>
            <a:r>
              <a:rPr lang="en-GB" dirty="0">
                <a:solidFill>
                  <a:srgbClr val="565858"/>
                </a:solidFill>
              </a:rPr>
              <a:t> B, et al. Lancet 2014; 383: 2222-31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Molina J-M, et al. J </a:t>
            </a:r>
            <a:r>
              <a:rPr lang="en-GB" dirty="0" err="1">
                <a:solidFill>
                  <a:srgbClr val="565858"/>
                </a:solidFill>
              </a:rPr>
              <a:t>Int</a:t>
            </a:r>
            <a:r>
              <a:rPr lang="en-GB" dirty="0">
                <a:solidFill>
                  <a:srgbClr val="565858"/>
                </a:solidFill>
              </a:rPr>
              <a:t> AIDS Soc. 2014;17(</a:t>
            </a:r>
            <a:r>
              <a:rPr lang="en-GB" dirty="0" err="1">
                <a:solidFill>
                  <a:srgbClr val="565858"/>
                </a:solidFill>
              </a:rPr>
              <a:t>suppl</a:t>
            </a:r>
            <a:r>
              <a:rPr lang="en-GB" dirty="0">
                <a:solidFill>
                  <a:srgbClr val="565858"/>
                </a:solidFill>
              </a:rPr>
              <a:t> 3):19490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Cahn P, et al. Lancet 2013;382(9893):</a:t>
            </a:r>
            <a:r>
              <a:rPr lang="en-GB" dirty="0" smtClean="0">
                <a:solidFill>
                  <a:srgbClr val="565858"/>
                </a:solidFill>
              </a:rPr>
              <a:t>700-708</a:t>
            </a:r>
            <a:endParaRPr lang="da-DK" dirty="0">
              <a:solidFill>
                <a:srgbClr val="56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1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ea typeface="Calibri" pitchFamily="34" charset="0"/>
                <a:cs typeface="Arial" panose="020B0604020202020204" pitchFamily="34" charset="0"/>
              </a:rPr>
              <a:t>Prescribing Information</a:t>
            </a:r>
            <a:br>
              <a:rPr lang="en-GB" sz="1800" b="1" dirty="0">
                <a:ea typeface="Calibri" pitchFamily="34" charset="0"/>
                <a:cs typeface="Arial" panose="020B0604020202020204" pitchFamily="34" charset="0"/>
              </a:rPr>
            </a:br>
            <a:r>
              <a:rPr lang="en-GB" sz="1600" b="1" dirty="0" err="1" smtClean="0">
                <a:ea typeface="Calibri" pitchFamily="34" charset="0"/>
                <a:cs typeface="Arial" panose="020B0604020202020204" pitchFamily="34" charset="0"/>
              </a:rPr>
              <a:t>Tivicay</a:t>
            </a:r>
            <a:r>
              <a:rPr lang="en-GB" sz="1600" baseline="30000" dirty="0" smtClean="0">
                <a:ea typeface="Calibri" pitchFamily="34" charset="0"/>
              </a:rPr>
              <a:t>®</a:t>
            </a:r>
            <a:r>
              <a:rPr lang="en-GB" sz="1600" baseline="30000" dirty="0">
                <a:ea typeface="Calibri" pitchFamily="34" charset="0"/>
              </a:rPr>
              <a:t>▼</a:t>
            </a:r>
            <a:r>
              <a:rPr lang="en-GB" sz="1600" b="1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ea typeface="Calibri" pitchFamily="34" charset="0"/>
                <a:cs typeface="Arial" panose="020B0604020202020204" pitchFamily="34" charset="0"/>
              </a:rPr>
              <a:t>(dolutegravir 50mg tablets) </a:t>
            </a:r>
            <a:r>
              <a:rPr lang="en-GB" sz="1800" b="1" dirty="0"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ea typeface="Calibri" pitchFamily="34" charset="0"/>
                <a:cs typeface="Arial" panose="020B0604020202020204" pitchFamily="34" charset="0"/>
              </a:rPr>
            </a:br>
            <a:r>
              <a:rPr lang="en-GB" sz="1300" b="0" dirty="0" smtClean="0">
                <a:ea typeface="Calibri" pitchFamily="34" charset="0"/>
                <a:cs typeface="Arial" panose="020B0604020202020204" pitchFamily="34" charset="0"/>
              </a:rPr>
              <a:t>(See Summary </a:t>
            </a:r>
            <a:r>
              <a:rPr lang="en-GB" sz="1300" b="0" dirty="0">
                <a:ea typeface="Calibri" pitchFamily="34" charset="0"/>
                <a:cs typeface="Arial" panose="020B0604020202020204" pitchFamily="34" charset="0"/>
              </a:rPr>
              <a:t>of Product Characteristics before prescribing</a:t>
            </a:r>
            <a:r>
              <a:rPr lang="en-GB" sz="1300" b="0" dirty="0" smtClean="0">
                <a:ea typeface="Calibri" pitchFamily="34" charset="0"/>
                <a:cs typeface="Arial" panose="020B0604020202020204" pitchFamily="34" charset="0"/>
              </a:rPr>
              <a:t>)</a:t>
            </a:r>
            <a:endParaRPr lang="en-GB" sz="1600" b="0" dirty="0"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8" y="1487778"/>
            <a:ext cx="4176463" cy="307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</a:rPr>
              <a:t>Not </a:t>
            </a:r>
            <a:r>
              <a:rPr lang="en-GB" sz="1200" dirty="0">
                <a:solidFill>
                  <a:schemeClr val="bg2"/>
                </a:solidFill>
              </a:rPr>
              <a:t>recommended. Avoid breast-feeding. </a:t>
            </a:r>
            <a:r>
              <a:rPr lang="en-GB" sz="1200" b="1" dirty="0">
                <a:solidFill>
                  <a:schemeClr val="bg2"/>
                </a:solidFill>
              </a:rPr>
              <a:t>Side effects: </a:t>
            </a:r>
            <a:r>
              <a:rPr lang="en-GB" sz="1200" dirty="0">
                <a:solidFill>
                  <a:schemeClr val="bg2"/>
                </a:solidFill>
              </a:rPr>
              <a:t>See SPC for full details. Headache, GI disturbance, insomnia, abnormal dreams, </a:t>
            </a:r>
            <a:r>
              <a:rPr lang="en-GB" sz="1200" dirty="0" smtClean="0">
                <a:solidFill>
                  <a:schemeClr val="bg2"/>
                </a:solidFill>
              </a:rPr>
              <a:t>depression, dizziness</a:t>
            </a:r>
            <a:r>
              <a:rPr lang="en-GB" sz="1200" dirty="0">
                <a:solidFill>
                  <a:schemeClr val="bg2"/>
                </a:solidFill>
              </a:rPr>
              <a:t>, rash, </a:t>
            </a:r>
            <a:r>
              <a:rPr lang="en-GB" sz="1200" dirty="0" err="1">
                <a:solidFill>
                  <a:schemeClr val="bg2"/>
                </a:solidFill>
              </a:rPr>
              <a:t>pruritus</a:t>
            </a:r>
            <a:r>
              <a:rPr lang="en-GB" sz="1200" dirty="0">
                <a:solidFill>
                  <a:schemeClr val="bg2"/>
                </a:solidFill>
              </a:rPr>
              <a:t>, fatigue, elevations of ALT, AST and CPK, </a:t>
            </a:r>
            <a:r>
              <a:rPr lang="en-GB" sz="1200" dirty="0" smtClean="0">
                <a:solidFill>
                  <a:schemeClr val="bg2"/>
                </a:solidFill>
              </a:rPr>
              <a:t>hypersensitivity, suicidal ideation or suicide attempt. </a:t>
            </a:r>
            <a:r>
              <a:rPr lang="en-GB" sz="1200" b="1" dirty="0">
                <a:solidFill>
                  <a:schemeClr val="bg2"/>
                </a:solidFill>
              </a:rPr>
              <a:t>Basic NHS costs: </a:t>
            </a:r>
            <a:r>
              <a:rPr lang="en-GB" sz="1200" dirty="0">
                <a:solidFill>
                  <a:schemeClr val="bg2"/>
                </a:solidFill>
              </a:rPr>
              <a:t>30 tablets  £498.75 EU/1/13/892/001. MA holder: ViiV Healthcare UK Ltd, 980 Great West Road, Brentford, Middlesex TW8 9GS. Further information available from Customer Contact Centre, GlaxoSmithKline UK Ltd, </a:t>
            </a:r>
            <a:r>
              <a:rPr lang="en-GB" sz="1200" dirty="0" err="1">
                <a:solidFill>
                  <a:schemeClr val="bg2"/>
                </a:solidFill>
              </a:rPr>
              <a:t>Stockley</a:t>
            </a:r>
            <a:r>
              <a:rPr lang="en-GB" sz="1200" dirty="0">
                <a:solidFill>
                  <a:schemeClr val="bg2"/>
                </a:solidFill>
              </a:rPr>
              <a:t> Park West, Uxbridge, Middlesex </a:t>
            </a:r>
            <a:r>
              <a:rPr lang="en-GB" sz="1200" dirty="0" smtClean="0">
                <a:solidFill>
                  <a:schemeClr val="bg2"/>
                </a:solidFill>
              </a:rPr>
              <a:t/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UB11 </a:t>
            </a:r>
            <a:r>
              <a:rPr lang="en-GB" sz="1200" dirty="0">
                <a:solidFill>
                  <a:schemeClr val="bg2"/>
                </a:solidFill>
              </a:rPr>
              <a:t>1BT</a:t>
            </a:r>
            <a:r>
              <a:rPr lang="en-GB" sz="1200" dirty="0" smtClean="0">
                <a:solidFill>
                  <a:schemeClr val="bg2"/>
                </a:solidFill>
              </a:rPr>
              <a:t>.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r>
              <a:rPr lang="en-GB" sz="1200" dirty="0" err="1" smtClean="0">
                <a:solidFill>
                  <a:schemeClr val="bg2"/>
                </a:solidFill>
                <a:ea typeface="ＭＳ Ｐゴシック" pitchFamily="48" charset="-128"/>
              </a:rPr>
              <a:t>Tivicay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 </a:t>
            </a: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is a registered trademark of the ViiV Healthcare Group of Companies</a:t>
            </a:r>
          </a:p>
          <a:p>
            <a:pPr algn="just">
              <a:lnSpc>
                <a:spcPct val="85000"/>
              </a:lnSpc>
            </a:pP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Date of approval: 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May 2015 </a:t>
            </a:r>
          </a:p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Zinc </a:t>
            </a: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code: 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UK/DLG/0055/13(6)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3" y="1487778"/>
            <a:ext cx="4104455" cy="30746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b="1" dirty="0" smtClean="0">
                <a:solidFill>
                  <a:schemeClr val="bg2"/>
                </a:solidFill>
              </a:rPr>
              <a:t>Indication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HIV in &gt;12 years and </a:t>
            </a:r>
            <a:r>
              <a:rPr lang="en-GB" sz="1200" u="sng" dirty="0">
                <a:solidFill>
                  <a:schemeClr val="bg2"/>
                </a:solidFill>
              </a:rPr>
              <a:t>&gt;</a:t>
            </a:r>
            <a:r>
              <a:rPr lang="en-GB" sz="1200" dirty="0">
                <a:solidFill>
                  <a:schemeClr val="bg2"/>
                </a:solidFill>
              </a:rPr>
              <a:t>40kg as part of combination therapy. </a:t>
            </a:r>
            <a:r>
              <a:rPr lang="en-GB" sz="1200" b="1" dirty="0">
                <a:solidFill>
                  <a:schemeClr val="bg2"/>
                </a:solidFill>
              </a:rPr>
              <a:t>Dosing:</a:t>
            </a:r>
            <a:r>
              <a:rPr lang="en-GB" sz="1200" dirty="0">
                <a:solidFill>
                  <a:schemeClr val="bg2"/>
                </a:solidFill>
              </a:rPr>
              <a:t> 50mg once daily with or without food if no proven/suspected integrase resistance. 50mg twice daily with </a:t>
            </a:r>
            <a:r>
              <a:rPr lang="en-GB" sz="1200" dirty="0" err="1">
                <a:solidFill>
                  <a:schemeClr val="bg2"/>
                </a:solidFill>
              </a:rPr>
              <a:t>efavirenz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nevirapine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tipranavir</a:t>
            </a:r>
            <a:r>
              <a:rPr lang="en-GB" sz="1200" dirty="0">
                <a:solidFill>
                  <a:schemeClr val="bg2"/>
                </a:solidFill>
              </a:rPr>
              <a:t>/ritonavir or rifampicin.</a:t>
            </a:r>
            <a:r>
              <a:rPr lang="en-GB" sz="1200" i="1" dirty="0">
                <a:solidFill>
                  <a:schemeClr val="bg2"/>
                </a:solidFill>
              </a:rPr>
              <a:t> Adults with proven/ suspected integrase resistance: </a:t>
            </a:r>
            <a:r>
              <a:rPr lang="en-GB" sz="1200" dirty="0">
                <a:solidFill>
                  <a:schemeClr val="bg2"/>
                </a:solidFill>
              </a:rPr>
              <a:t>50mg twice daily preferably with food. </a:t>
            </a:r>
            <a:r>
              <a:rPr lang="en-GB" sz="1200" i="1" dirty="0">
                <a:solidFill>
                  <a:schemeClr val="bg2"/>
                </a:solidFill>
              </a:rPr>
              <a:t>Elderly: </a:t>
            </a:r>
            <a:r>
              <a:rPr lang="en-GB" sz="1200" dirty="0">
                <a:solidFill>
                  <a:schemeClr val="bg2"/>
                </a:solidFill>
              </a:rPr>
              <a:t>Limited data in 65+ yrs. </a:t>
            </a:r>
            <a:r>
              <a:rPr lang="en-GB" sz="1200" dirty="0" smtClean="0">
                <a:solidFill>
                  <a:schemeClr val="bg2"/>
                </a:solidFill>
              </a:rPr>
              <a:t>Caution in </a:t>
            </a:r>
            <a:r>
              <a:rPr lang="en-GB" sz="1200" dirty="0">
                <a:solidFill>
                  <a:schemeClr val="bg2"/>
                </a:solidFill>
              </a:rPr>
              <a:t>severe hepatic </a:t>
            </a:r>
            <a:r>
              <a:rPr lang="en-GB" sz="1200" dirty="0" smtClean="0">
                <a:solidFill>
                  <a:schemeClr val="bg2"/>
                </a:solidFill>
              </a:rPr>
              <a:t>impairment. </a:t>
            </a:r>
            <a:r>
              <a:rPr lang="en-GB" sz="1200" b="1" dirty="0" smtClean="0">
                <a:solidFill>
                  <a:schemeClr val="bg2"/>
                </a:solidFill>
              </a:rPr>
              <a:t>Contraindications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Hypersensitivity to any ingredient. Co-administration with </a:t>
            </a:r>
            <a:r>
              <a:rPr lang="en-GB" sz="1200" dirty="0" err="1">
                <a:solidFill>
                  <a:schemeClr val="bg2"/>
                </a:solidFill>
              </a:rPr>
              <a:t>dofetilide</a:t>
            </a:r>
            <a:r>
              <a:rPr lang="en-GB" sz="1200" dirty="0">
                <a:solidFill>
                  <a:schemeClr val="bg2"/>
                </a:solidFill>
              </a:rPr>
              <a:t>  </a:t>
            </a:r>
            <a:r>
              <a:rPr lang="en-GB" sz="1200" b="1" dirty="0" smtClean="0">
                <a:solidFill>
                  <a:schemeClr val="bg2"/>
                </a:solidFill>
              </a:rPr>
              <a:t>Warnings/precautions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Risk of hypersensitivity reactions. Discontinue </a:t>
            </a:r>
            <a:r>
              <a:rPr lang="en-GB" sz="1200" dirty="0" err="1">
                <a:solidFill>
                  <a:schemeClr val="bg2"/>
                </a:solidFill>
              </a:rPr>
              <a:t>dolutegravir</a:t>
            </a:r>
            <a:r>
              <a:rPr lang="en-GB" sz="1200" dirty="0">
                <a:solidFill>
                  <a:schemeClr val="bg2"/>
                </a:solidFill>
              </a:rPr>
              <a:t> and other suspect agents immediately if suspected. Risks of </a:t>
            </a:r>
            <a:r>
              <a:rPr lang="en-GB" sz="1200" dirty="0" err="1">
                <a:solidFill>
                  <a:schemeClr val="bg2"/>
                </a:solidFill>
              </a:rPr>
              <a:t>osteonecrosis</a:t>
            </a:r>
            <a:r>
              <a:rPr lang="en-GB" sz="1200" dirty="0">
                <a:solidFill>
                  <a:schemeClr val="bg2"/>
                </a:solidFill>
              </a:rPr>
              <a:t>, immune reactivation syndrome. Monitor LFTs in Hepatitis B/C co-infection and </a:t>
            </a:r>
            <a:r>
              <a:rPr lang="en-GB" sz="1200" dirty="0" smtClean="0">
                <a:solidFill>
                  <a:schemeClr val="bg2"/>
                </a:solidFill>
              </a:rPr>
              <a:t>ensure </a:t>
            </a:r>
            <a:r>
              <a:rPr lang="en-GB" sz="1200" dirty="0">
                <a:solidFill>
                  <a:schemeClr val="bg2"/>
                </a:solidFill>
              </a:rPr>
              <a:t>effective Hepatitis B therapy. Monitor with </a:t>
            </a:r>
            <a:r>
              <a:rPr lang="en-GB" sz="1200" dirty="0" err="1">
                <a:solidFill>
                  <a:schemeClr val="bg2"/>
                </a:solidFill>
              </a:rPr>
              <a:t>metformin</a:t>
            </a:r>
            <a:r>
              <a:rPr lang="en-GB" sz="1200" dirty="0">
                <a:solidFill>
                  <a:schemeClr val="bg2"/>
                </a:solidFill>
              </a:rPr>
              <a:t>. Use with </a:t>
            </a:r>
            <a:r>
              <a:rPr lang="en-GB" sz="1200" dirty="0" err="1">
                <a:solidFill>
                  <a:schemeClr val="bg2"/>
                </a:solidFill>
              </a:rPr>
              <a:t>etravirine</a:t>
            </a:r>
            <a:r>
              <a:rPr lang="en-GB" sz="1200" dirty="0">
                <a:solidFill>
                  <a:schemeClr val="bg2"/>
                </a:solidFill>
              </a:rPr>
              <a:t> requires boosted PI. Use with Mg/Al-containing antacids, calcium, </a:t>
            </a:r>
            <a:r>
              <a:rPr lang="en-GB" sz="1200" dirty="0" smtClean="0">
                <a:solidFill>
                  <a:schemeClr val="bg2"/>
                </a:solidFill>
              </a:rPr>
              <a:t>multivitamins</a:t>
            </a:r>
            <a:r>
              <a:rPr lang="en-GB" sz="1200" dirty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or </a:t>
            </a:r>
            <a:r>
              <a:rPr lang="en-GB" sz="1200" dirty="0">
                <a:solidFill>
                  <a:schemeClr val="bg2"/>
                </a:solidFill>
              </a:rPr>
              <a:t>iron requires dosage separation. Use with St John’s </a:t>
            </a:r>
            <a:r>
              <a:rPr lang="en-GB" sz="1200" dirty="0" err="1">
                <a:solidFill>
                  <a:schemeClr val="bg2"/>
                </a:solidFill>
              </a:rPr>
              <a:t>Wort</a:t>
            </a:r>
            <a:r>
              <a:rPr lang="en-GB" sz="1200" dirty="0">
                <a:solidFill>
                  <a:schemeClr val="bg2"/>
                </a:solidFill>
              </a:rPr>
              <a:t> and some </a:t>
            </a:r>
            <a:r>
              <a:rPr lang="en-GB" sz="1200" dirty="0" smtClean="0">
                <a:solidFill>
                  <a:schemeClr val="bg2"/>
                </a:solidFill>
              </a:rPr>
              <a:t>anti-</a:t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>
                <a:solidFill>
                  <a:schemeClr val="bg2"/>
                </a:solidFill>
              </a:rPr>
              <a:t>epileptic drugs not recommended. </a:t>
            </a:r>
            <a:r>
              <a:rPr lang="en-GB" sz="1200" b="1" dirty="0">
                <a:solidFill>
                  <a:schemeClr val="bg2"/>
                </a:solidFill>
              </a:rPr>
              <a:t> Pregnancy/ lactation: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3" y="5031838"/>
            <a:ext cx="8208145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100" dirty="0" smtClean="0">
                <a:solidFill>
                  <a:schemeClr val="bg2"/>
                </a:solidFill>
              </a:rPr>
              <a:t>Adverse events should be reported. For Ireland, </a:t>
            </a:r>
            <a:r>
              <a:rPr lang="en-IE" sz="1100" dirty="0" smtClean="0">
                <a:solidFill>
                  <a:schemeClr val="bg2"/>
                </a:solidFill>
              </a:rPr>
              <a:t>adverse events should be reported directly to the HPRA; Freepost, </a:t>
            </a:r>
            <a:r>
              <a:rPr lang="en-IE" sz="1100" dirty="0" err="1" smtClean="0">
                <a:solidFill>
                  <a:schemeClr val="bg2"/>
                </a:solidFill>
              </a:rPr>
              <a:t>Pharmacovigilance</a:t>
            </a:r>
            <a:r>
              <a:rPr lang="en-IE" sz="1100" dirty="0" smtClean="0">
                <a:solidFill>
                  <a:schemeClr val="bg2"/>
                </a:solidFill>
              </a:rPr>
              <a:t> Section, Health Products Regulatory Authority, </a:t>
            </a:r>
            <a:r>
              <a:rPr lang="en-IE" sz="1100" dirty="0" err="1" smtClean="0">
                <a:solidFill>
                  <a:schemeClr val="bg2"/>
                </a:solidFill>
              </a:rPr>
              <a:t>Earlsfort</a:t>
            </a:r>
            <a:r>
              <a:rPr lang="en-IE" sz="1100" dirty="0" smtClean="0">
                <a:solidFill>
                  <a:schemeClr val="bg2"/>
                </a:solidFill>
              </a:rPr>
              <a:t> Terrace, Dublin 2, Tel: +353 1 676 4971,</a:t>
            </a:r>
            <a:r>
              <a:rPr lang="en-IE" sz="1100" i="1" dirty="0" smtClean="0">
                <a:solidFill>
                  <a:schemeClr val="bg2"/>
                </a:solidFill>
              </a:rPr>
              <a:t> medsafety@hpra.ie. </a:t>
            </a:r>
            <a:r>
              <a:rPr lang="en-GB" sz="1100" dirty="0" smtClean="0">
                <a:solidFill>
                  <a:schemeClr val="bg2"/>
                </a:solidFill>
              </a:rPr>
              <a:t>Adverse events should also be reported to GlaxoSmithKline on 1800 244 255.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314" y="4587819"/>
            <a:ext cx="8207374" cy="360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100" dirty="0">
                <a:solidFill>
                  <a:schemeClr val="bg2"/>
                </a:solidFill>
              </a:rPr>
              <a:t>Adverse events should be reported. For the UK, reporting forms and information can be found at </a:t>
            </a:r>
            <a:r>
              <a:rPr lang="en-GB" sz="1100" i="1" dirty="0">
                <a:solidFill>
                  <a:schemeClr val="bg2"/>
                </a:solidFill>
              </a:rPr>
              <a:t>www.mhra.gov.uk/yellowcard.</a:t>
            </a:r>
            <a:r>
              <a:rPr lang="en-GB" sz="1100" dirty="0">
                <a:solidFill>
                  <a:schemeClr val="bg2"/>
                </a:solidFill>
              </a:rPr>
              <a:t> Adverse events should also be reported to GlaxoSmithKline on 0800 221 441.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53542" y="3284984"/>
            <a:ext cx="504056" cy="241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bg2"/>
                </a:solidFill>
                <a:ea typeface="ヒラギノ角ゴ Pro W3"/>
              </a:rPr>
              <a:t>POM</a:t>
            </a:r>
            <a:endParaRPr lang="en-US" sz="1100" dirty="0" smtClean="0">
              <a:solidFill>
                <a:schemeClr val="bg2"/>
              </a:solidFill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3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ea typeface="Calibri" pitchFamily="34" charset="0"/>
              </a:rPr>
              <a:t>Prescribing Information</a:t>
            </a:r>
            <a:r>
              <a:rPr lang="en-GB" sz="1400" dirty="0">
                <a:ea typeface="Calibri" pitchFamily="34" charset="0"/>
              </a:rPr>
              <a:t/>
            </a:r>
            <a:br>
              <a:rPr lang="en-GB" sz="1400" dirty="0">
                <a:ea typeface="Calibri" pitchFamily="34" charset="0"/>
              </a:rPr>
            </a:br>
            <a:r>
              <a:rPr lang="en-GB" sz="1400" dirty="0" err="1">
                <a:ea typeface="Calibri" pitchFamily="34" charset="0"/>
              </a:rPr>
              <a:t>Triumeq</a:t>
            </a:r>
            <a:r>
              <a:rPr lang="en-GB" sz="1400" baseline="30000" dirty="0" smtClean="0">
                <a:ea typeface="Calibri" pitchFamily="34" charset="0"/>
              </a:rPr>
              <a:t>®▼</a:t>
            </a:r>
            <a:r>
              <a:rPr lang="en-GB" sz="1400" dirty="0" smtClean="0">
                <a:ea typeface="Calibri" pitchFamily="34" charset="0"/>
              </a:rPr>
              <a:t>(dolutegravir </a:t>
            </a:r>
            <a:r>
              <a:rPr lang="en-GB" sz="1400" dirty="0">
                <a:ea typeface="Calibri" pitchFamily="34" charset="0"/>
              </a:rPr>
              <a:t>50mg/</a:t>
            </a:r>
            <a:r>
              <a:rPr lang="en-GB" sz="1400" dirty="0" err="1">
                <a:ea typeface="Calibri" pitchFamily="34" charset="0"/>
              </a:rPr>
              <a:t>abacavir</a:t>
            </a:r>
            <a:r>
              <a:rPr lang="en-GB" sz="1400" dirty="0">
                <a:ea typeface="Calibri" pitchFamily="34" charset="0"/>
              </a:rPr>
              <a:t> 600mg/lamivudine 300mg </a:t>
            </a:r>
            <a:r>
              <a:rPr lang="en-GB" sz="1400" dirty="0" smtClean="0">
                <a:ea typeface="Calibri" pitchFamily="34" charset="0"/>
              </a:rPr>
              <a:t>tablets)</a:t>
            </a:r>
            <a:r>
              <a:rPr lang="en-GB" sz="1400" dirty="0">
                <a:ea typeface="Calibri" pitchFamily="34" charset="0"/>
              </a:rPr>
              <a:t/>
            </a:r>
            <a:br>
              <a:rPr lang="en-GB" sz="1400" dirty="0">
                <a:ea typeface="Calibri" pitchFamily="34" charset="0"/>
              </a:rPr>
            </a:br>
            <a:r>
              <a:rPr lang="en-GB" sz="1200" b="0" dirty="0" smtClean="0">
                <a:ea typeface="Calibri" pitchFamily="34" charset="0"/>
              </a:rPr>
              <a:t>(See </a:t>
            </a:r>
            <a:r>
              <a:rPr lang="en-GB" sz="1200" b="0" dirty="0">
                <a:ea typeface="Calibri" pitchFamily="34" charset="0"/>
              </a:rPr>
              <a:t>Summary of Product Characteristics before </a:t>
            </a:r>
            <a:r>
              <a:rPr lang="en-GB" sz="1200" b="0" dirty="0" smtClean="0">
                <a:ea typeface="Calibri" pitchFamily="34" charset="0"/>
              </a:rPr>
              <a:t>prescribing)</a:t>
            </a:r>
            <a:endParaRPr lang="en-GB" sz="1200" b="0" dirty="0">
              <a:ea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8" y="1441931"/>
            <a:ext cx="4176463" cy="372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</a:rPr>
              <a:t>containing </a:t>
            </a:r>
            <a:r>
              <a:rPr lang="en-GB" sz="1200" dirty="0">
                <a:solidFill>
                  <a:schemeClr val="bg2"/>
                </a:solidFill>
              </a:rPr>
              <a:t>antacids, calcium, multivitamins or iron requires dosage separation. Caution with ribavirin, metformin</a:t>
            </a:r>
            <a:r>
              <a:rPr lang="en-GB" sz="1200" b="1" dirty="0">
                <a:solidFill>
                  <a:schemeClr val="bg2"/>
                </a:solidFill>
              </a:rPr>
              <a:t>. Pregnancy/lactation: </a:t>
            </a:r>
            <a:r>
              <a:rPr lang="en-GB" sz="1200" dirty="0">
                <a:solidFill>
                  <a:schemeClr val="bg2"/>
                </a:solidFill>
              </a:rPr>
              <a:t>Not recommended. Avoid breast-feeding. </a:t>
            </a:r>
            <a:r>
              <a:rPr lang="en-GB" sz="1200" b="1" dirty="0">
                <a:solidFill>
                  <a:schemeClr val="bg2"/>
                </a:solidFill>
              </a:rPr>
              <a:t>Side effects: </a:t>
            </a:r>
            <a:r>
              <a:rPr lang="en-GB" sz="1200" dirty="0">
                <a:solidFill>
                  <a:schemeClr val="bg2"/>
                </a:solidFill>
              </a:rPr>
              <a:t>See SPC for details. Headache, insomnia, sleep/dream disorders, GI disturbance, fatigue, hypersensitivity, anorexia, depression, dizziness, somnolence, lethargy, malaise, cough, nasal symptoms, rash, pruritus, alopecia, arthralgia, muscle disorders, asthenia, fever, elevations of ALT, AST and CPK, blood </a:t>
            </a:r>
            <a:r>
              <a:rPr lang="en-GB" sz="1200" dirty="0" err="1">
                <a:solidFill>
                  <a:schemeClr val="bg2"/>
                </a:solidFill>
              </a:rPr>
              <a:t>dyscrasias</a:t>
            </a:r>
            <a:r>
              <a:rPr lang="en-GB" sz="1200" dirty="0">
                <a:solidFill>
                  <a:schemeClr val="bg2"/>
                </a:solidFill>
              </a:rPr>
              <a:t>, rhabdomyolysis, erythema </a:t>
            </a:r>
            <a:r>
              <a:rPr lang="en-GB" sz="1200" dirty="0" err="1">
                <a:solidFill>
                  <a:schemeClr val="bg2"/>
                </a:solidFill>
              </a:rPr>
              <a:t>multiforme</a:t>
            </a:r>
            <a:r>
              <a:rPr lang="en-GB" sz="1200" dirty="0">
                <a:solidFill>
                  <a:schemeClr val="bg2"/>
                </a:solidFill>
              </a:rPr>
              <a:t>, Stevens-Johnson syndrome, toxic epidermal necrolysis. </a:t>
            </a:r>
            <a:r>
              <a:rPr lang="en-GB" sz="1200" b="1" dirty="0">
                <a:solidFill>
                  <a:schemeClr val="bg2"/>
                </a:solidFill>
              </a:rPr>
              <a:t>Basic NHS costs: </a:t>
            </a:r>
            <a:r>
              <a:rPr lang="en-GB" sz="1200" dirty="0">
                <a:solidFill>
                  <a:schemeClr val="bg2"/>
                </a:solidFill>
              </a:rPr>
              <a:t>30 tablets: £798.16 EU/1/14/940/001. MA holder: </a:t>
            </a:r>
            <a:r>
              <a:rPr lang="en-GB" sz="1200" dirty="0" err="1">
                <a:solidFill>
                  <a:schemeClr val="bg2"/>
                </a:solidFill>
              </a:rPr>
              <a:t>ViiV</a:t>
            </a:r>
            <a:r>
              <a:rPr lang="en-GB" sz="1200" dirty="0">
                <a:solidFill>
                  <a:schemeClr val="bg2"/>
                </a:solidFill>
              </a:rPr>
              <a:t> Healthcare UK Ltd, 980 Great West Road, Brentford, Middlesex TW8 9GS. Further information is available from Customer Contact Centre, GlaxoSmithKline UK Ltd, </a:t>
            </a:r>
            <a:r>
              <a:rPr lang="en-GB" sz="1200" dirty="0" err="1">
                <a:solidFill>
                  <a:schemeClr val="bg2"/>
                </a:solidFill>
              </a:rPr>
              <a:t>Stockley</a:t>
            </a:r>
            <a:r>
              <a:rPr lang="en-GB" sz="1200" dirty="0">
                <a:solidFill>
                  <a:schemeClr val="bg2"/>
                </a:solidFill>
              </a:rPr>
              <a:t> Park West, Uxbridge, Middlesex </a:t>
            </a:r>
            <a:r>
              <a:rPr lang="en-GB" sz="1200" dirty="0" smtClean="0">
                <a:solidFill>
                  <a:schemeClr val="bg2"/>
                </a:solidFill>
              </a:rPr>
              <a:t/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UB11 </a:t>
            </a:r>
            <a:r>
              <a:rPr lang="en-GB" sz="1200" dirty="0">
                <a:solidFill>
                  <a:schemeClr val="bg2"/>
                </a:solidFill>
              </a:rPr>
              <a:t>1BT</a:t>
            </a:r>
            <a:r>
              <a:rPr lang="en-GB" sz="1200" dirty="0" smtClean="0">
                <a:solidFill>
                  <a:schemeClr val="bg2"/>
                </a:solidFill>
              </a:rPr>
              <a:t>.</a:t>
            </a:r>
            <a:endParaRPr lang="en-GB" sz="11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>
              <a:lnSpc>
                <a:spcPct val="85000"/>
              </a:lnSpc>
            </a:pPr>
            <a:r>
              <a:rPr lang="en-GB" sz="1050" dirty="0" err="1" smtClean="0">
                <a:solidFill>
                  <a:schemeClr val="bg2"/>
                </a:solidFill>
              </a:rPr>
              <a:t>Triumeq</a:t>
            </a:r>
            <a:r>
              <a:rPr lang="en-GB" sz="1050" dirty="0" smtClean="0">
                <a:solidFill>
                  <a:schemeClr val="bg2"/>
                </a:solidFill>
              </a:rPr>
              <a:t> </a:t>
            </a:r>
            <a:r>
              <a:rPr lang="en-GB" sz="1050" dirty="0">
                <a:solidFill>
                  <a:schemeClr val="bg2"/>
                </a:solidFill>
              </a:rPr>
              <a:t>is a registered trademark of the </a:t>
            </a:r>
            <a:r>
              <a:rPr lang="en-GB" sz="1050" dirty="0" err="1">
                <a:solidFill>
                  <a:schemeClr val="bg2"/>
                </a:solidFill>
              </a:rPr>
              <a:t>ViiV</a:t>
            </a:r>
            <a:r>
              <a:rPr lang="en-GB" sz="1050" dirty="0">
                <a:solidFill>
                  <a:schemeClr val="bg2"/>
                </a:solidFill>
              </a:rPr>
              <a:t> Healthcare </a:t>
            </a:r>
            <a:r>
              <a:rPr lang="en-GB" sz="1050" dirty="0" smtClean="0">
                <a:solidFill>
                  <a:schemeClr val="bg2"/>
                </a:solidFill>
              </a:rPr>
              <a:t>Group </a:t>
            </a:r>
            <a:br>
              <a:rPr lang="en-GB" sz="1050" dirty="0" smtClean="0">
                <a:solidFill>
                  <a:schemeClr val="bg2"/>
                </a:solidFill>
              </a:rPr>
            </a:br>
            <a:r>
              <a:rPr lang="en-GB" sz="1050" dirty="0" smtClean="0">
                <a:solidFill>
                  <a:schemeClr val="bg2"/>
                </a:solidFill>
              </a:rPr>
              <a:t>of </a:t>
            </a:r>
            <a:r>
              <a:rPr lang="en-GB" sz="1050" dirty="0">
                <a:solidFill>
                  <a:schemeClr val="bg2"/>
                </a:solidFill>
              </a:rPr>
              <a:t>Companies</a:t>
            </a: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</a:endParaRPr>
          </a:p>
          <a:p>
            <a:pPr algn="just">
              <a:lnSpc>
                <a:spcPct val="85000"/>
              </a:lnSpc>
            </a:pPr>
            <a:r>
              <a:rPr lang="en-GB" sz="1050" dirty="0" smtClean="0">
                <a:solidFill>
                  <a:schemeClr val="bg2"/>
                </a:solidFill>
              </a:rPr>
              <a:t>Date </a:t>
            </a:r>
            <a:r>
              <a:rPr lang="en-GB" sz="1050" dirty="0">
                <a:solidFill>
                  <a:schemeClr val="bg2"/>
                </a:solidFill>
              </a:rPr>
              <a:t>of approval: November </a:t>
            </a:r>
            <a:r>
              <a:rPr lang="en-GB" sz="1050" dirty="0" smtClean="0">
                <a:solidFill>
                  <a:schemeClr val="bg2"/>
                </a:solidFill>
              </a:rPr>
              <a:t>2014  Zinc </a:t>
            </a:r>
            <a:r>
              <a:rPr lang="en-GB" sz="1050" dirty="0">
                <a:solidFill>
                  <a:schemeClr val="bg2"/>
                </a:solidFill>
              </a:rPr>
              <a:t>code: UK/TRIM/0037/14(2)</a:t>
            </a: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53542" y="4129965"/>
            <a:ext cx="504056" cy="241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bg2"/>
                </a:solidFill>
                <a:ea typeface="ヒラギノ角ゴ Pro W3"/>
              </a:rPr>
              <a:t>POM</a:t>
            </a:r>
            <a:endParaRPr lang="en-US" sz="1100" dirty="0" smtClean="0">
              <a:solidFill>
                <a:schemeClr val="bg2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2" y="1472766"/>
            <a:ext cx="4103685" cy="370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b="1" dirty="0">
                <a:solidFill>
                  <a:schemeClr val="bg2"/>
                </a:solidFill>
              </a:rPr>
              <a:t>Indication: </a:t>
            </a:r>
            <a:r>
              <a:rPr lang="en-GB" sz="1200" dirty="0">
                <a:solidFill>
                  <a:schemeClr val="bg2"/>
                </a:solidFill>
              </a:rPr>
              <a:t>HIV in over 12 years and </a:t>
            </a:r>
            <a:r>
              <a:rPr lang="en-GB" sz="1200" i="1" u="sng" dirty="0">
                <a:solidFill>
                  <a:schemeClr val="bg2"/>
                </a:solidFill>
              </a:rPr>
              <a:t>&gt;</a:t>
            </a:r>
            <a:r>
              <a:rPr lang="en-GB" sz="1200" i="1" dirty="0">
                <a:solidFill>
                  <a:schemeClr val="bg2"/>
                </a:solidFill>
              </a:rPr>
              <a:t> 40kg</a:t>
            </a:r>
            <a:r>
              <a:rPr lang="en-GB" sz="1200" dirty="0">
                <a:solidFill>
                  <a:schemeClr val="bg2"/>
                </a:solidFill>
              </a:rPr>
              <a:t>. Screen for HLA-B*5701 prior to use. Do not use if HLA-B*5701 positive. </a:t>
            </a:r>
            <a:r>
              <a:rPr lang="en-GB" sz="1200" b="1" dirty="0">
                <a:solidFill>
                  <a:schemeClr val="bg2"/>
                </a:solidFill>
              </a:rPr>
              <a:t>Dose: </a:t>
            </a:r>
            <a:r>
              <a:rPr lang="en-GB" sz="1200" dirty="0">
                <a:solidFill>
                  <a:schemeClr val="bg2"/>
                </a:solidFill>
              </a:rPr>
              <a:t>one tablet once daily with or without food. </a:t>
            </a:r>
            <a:r>
              <a:rPr lang="en-GB" sz="1200" i="1" dirty="0">
                <a:solidFill>
                  <a:schemeClr val="bg2"/>
                </a:solidFill>
              </a:rPr>
              <a:t>Elderly: </a:t>
            </a:r>
            <a:r>
              <a:rPr lang="en-GB" sz="1200" dirty="0">
                <a:solidFill>
                  <a:schemeClr val="bg2"/>
                </a:solidFill>
              </a:rPr>
              <a:t>Limited data in 65+ yrs. </a:t>
            </a:r>
            <a:r>
              <a:rPr lang="en-GB" sz="1200" i="1" dirty="0">
                <a:solidFill>
                  <a:schemeClr val="bg2"/>
                </a:solidFill>
              </a:rPr>
              <a:t>Creatinine clearance &lt;50ml/min</a:t>
            </a:r>
            <a:r>
              <a:rPr lang="en-GB" sz="1200" dirty="0">
                <a:solidFill>
                  <a:schemeClr val="bg2"/>
                </a:solidFill>
              </a:rPr>
              <a:t> or </a:t>
            </a:r>
            <a:r>
              <a:rPr lang="en-GB" sz="1200" i="1" dirty="0">
                <a:solidFill>
                  <a:schemeClr val="bg2"/>
                </a:solidFill>
              </a:rPr>
              <a:t>moderate/severe hepatic impairment: </a:t>
            </a:r>
            <a:r>
              <a:rPr lang="en-GB" sz="1200" dirty="0">
                <a:solidFill>
                  <a:schemeClr val="bg2"/>
                </a:solidFill>
              </a:rPr>
              <a:t>Not recommended. </a:t>
            </a:r>
            <a:r>
              <a:rPr lang="en-GB" sz="1200" b="1" dirty="0">
                <a:solidFill>
                  <a:schemeClr val="bg2"/>
                </a:solidFill>
              </a:rPr>
              <a:t>Contraindications: </a:t>
            </a:r>
            <a:r>
              <a:rPr lang="en-GB" sz="1200" dirty="0">
                <a:solidFill>
                  <a:schemeClr val="bg2"/>
                </a:solidFill>
              </a:rPr>
              <a:t>Hypersensitivity to any ingredient. Co-administration with </a:t>
            </a:r>
            <a:r>
              <a:rPr lang="en-GB" sz="1200" dirty="0" err="1">
                <a:solidFill>
                  <a:schemeClr val="bg2"/>
                </a:solidFill>
              </a:rPr>
              <a:t>dofetilide</a:t>
            </a:r>
            <a:r>
              <a:rPr lang="en-GB" sz="1200" dirty="0">
                <a:solidFill>
                  <a:schemeClr val="bg2"/>
                </a:solidFill>
              </a:rPr>
              <a:t>.  </a:t>
            </a:r>
            <a:r>
              <a:rPr lang="en-GB" sz="1200" b="1" dirty="0">
                <a:solidFill>
                  <a:schemeClr val="bg2"/>
                </a:solidFill>
              </a:rPr>
              <a:t>Warnings/precautions: </a:t>
            </a:r>
            <a:r>
              <a:rPr lang="en-GB" sz="1200" dirty="0">
                <a:solidFill>
                  <a:schemeClr val="bg2"/>
                </a:solidFill>
              </a:rPr>
              <a:t>Both </a:t>
            </a:r>
            <a:r>
              <a:rPr lang="en-GB" sz="1200" dirty="0" err="1">
                <a:solidFill>
                  <a:schemeClr val="bg2"/>
                </a:solidFill>
              </a:rPr>
              <a:t>abacavir</a:t>
            </a:r>
            <a:r>
              <a:rPr lang="en-GB" sz="1200" dirty="0">
                <a:solidFill>
                  <a:schemeClr val="bg2"/>
                </a:solidFill>
              </a:rPr>
              <a:t> and dolutegravir are associated with risk of hypersensitivity reactions (HSR). </a:t>
            </a:r>
            <a:r>
              <a:rPr lang="en-US" sz="1200" dirty="0">
                <a:solidFill>
                  <a:schemeClr val="bg2"/>
                </a:solidFill>
              </a:rPr>
              <a:t>Do not initiate in HLA-B*5701+ or previous suspected </a:t>
            </a:r>
            <a:r>
              <a:rPr lang="en-US" sz="1200" dirty="0" err="1">
                <a:solidFill>
                  <a:schemeClr val="bg2"/>
                </a:solidFill>
              </a:rPr>
              <a:t>abacavir</a:t>
            </a:r>
            <a:r>
              <a:rPr lang="en-US" sz="1200" dirty="0">
                <a:solidFill>
                  <a:schemeClr val="bg2"/>
                </a:solidFill>
              </a:rPr>
              <a:t> HSR. Stop </a:t>
            </a:r>
            <a:r>
              <a:rPr lang="en-US" sz="1200" dirty="0" err="1">
                <a:solidFill>
                  <a:schemeClr val="bg2"/>
                </a:solidFill>
              </a:rPr>
              <a:t>Triumeq</a:t>
            </a:r>
            <a:r>
              <a:rPr lang="en-US" sz="1200" dirty="0">
                <a:solidFill>
                  <a:schemeClr val="bg2"/>
                </a:solidFill>
              </a:rPr>
              <a:t> without delay if HSR suspected. Never reintroduce any dolutegravir- or </a:t>
            </a:r>
            <a:r>
              <a:rPr lang="en-US" sz="1200" dirty="0" err="1">
                <a:solidFill>
                  <a:schemeClr val="bg2"/>
                </a:solidFill>
              </a:rPr>
              <a:t>abacavir</a:t>
            </a:r>
            <a:r>
              <a:rPr lang="en-US" sz="1200" dirty="0">
                <a:solidFill>
                  <a:schemeClr val="bg2"/>
                </a:solidFill>
              </a:rPr>
              <a:t>-containing product after suspected HSR. </a:t>
            </a:r>
            <a:r>
              <a:rPr lang="en-GB" sz="1200" dirty="0">
                <a:solidFill>
                  <a:schemeClr val="bg2"/>
                </a:solidFill>
              </a:rPr>
              <a:t>Risks of lactic acidosis,  lipodystrophy, immune reactivation syndrome, osteonecrosis. Monitor LFTs in Hepatitis B/C co-infection.  </a:t>
            </a:r>
            <a:r>
              <a:rPr lang="en-IE" sz="1200" dirty="0">
                <a:solidFill>
                  <a:schemeClr val="bg2"/>
                </a:solidFill>
              </a:rPr>
              <a:t>Inconclusive data on relationship between </a:t>
            </a:r>
            <a:r>
              <a:rPr lang="en-IE" sz="1200" dirty="0" err="1">
                <a:solidFill>
                  <a:schemeClr val="bg2"/>
                </a:solidFill>
              </a:rPr>
              <a:t>abacavir</a:t>
            </a:r>
            <a:r>
              <a:rPr lang="en-IE" sz="1200" dirty="0">
                <a:solidFill>
                  <a:schemeClr val="bg2"/>
                </a:solidFill>
              </a:rPr>
              <a:t> and MI; m</a:t>
            </a:r>
            <a:r>
              <a:rPr lang="en-GB" sz="1200" dirty="0" err="1">
                <a:solidFill>
                  <a:schemeClr val="bg2"/>
                </a:solidFill>
              </a:rPr>
              <a:t>inimise</a:t>
            </a:r>
            <a:r>
              <a:rPr lang="en-GB" sz="1200" dirty="0">
                <a:solidFill>
                  <a:schemeClr val="bg2"/>
                </a:solidFill>
              </a:rPr>
              <a:t> all modifiable CV risk factors (e.g. smoking, hypertension, hyperlipidaemia). Not recommended if dolutegravir required </a:t>
            </a:r>
            <a:r>
              <a:rPr lang="en-GB" sz="1200" dirty="0" err="1">
                <a:solidFill>
                  <a:schemeClr val="bg2"/>
                </a:solidFill>
              </a:rPr>
              <a:t>b.d</a:t>
            </a:r>
            <a:r>
              <a:rPr lang="en-GB" sz="1200" dirty="0">
                <a:solidFill>
                  <a:schemeClr val="bg2"/>
                </a:solidFill>
              </a:rPr>
              <a:t>. </a:t>
            </a:r>
            <a:r>
              <a:rPr lang="en-GB" sz="1200" dirty="0" smtClean="0">
                <a:solidFill>
                  <a:schemeClr val="bg2"/>
                </a:solidFill>
              </a:rPr>
              <a:t>Use </a:t>
            </a:r>
            <a:r>
              <a:rPr lang="en-GB" sz="1200" dirty="0">
                <a:solidFill>
                  <a:schemeClr val="bg2"/>
                </a:solidFill>
              </a:rPr>
              <a:t>with </a:t>
            </a:r>
            <a:r>
              <a:rPr lang="en-GB" sz="1200" dirty="0" err="1">
                <a:solidFill>
                  <a:schemeClr val="bg2"/>
                </a:solidFill>
              </a:rPr>
              <a:t>cladribine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emtricitabine</a:t>
            </a:r>
            <a:r>
              <a:rPr lang="en-GB" sz="1200" dirty="0">
                <a:solidFill>
                  <a:schemeClr val="bg2"/>
                </a:solidFill>
              </a:rPr>
              <a:t>, enzyme inducers e.g. anticonvulsants, St John’s </a:t>
            </a:r>
            <a:r>
              <a:rPr lang="en-GB" sz="1200" dirty="0" err="1">
                <a:solidFill>
                  <a:schemeClr val="bg2"/>
                </a:solidFill>
              </a:rPr>
              <a:t>Wort</a:t>
            </a:r>
            <a:r>
              <a:rPr lang="en-GB" sz="1200" dirty="0">
                <a:solidFill>
                  <a:schemeClr val="bg2"/>
                </a:solidFill>
              </a:rPr>
              <a:t>, not recommended. Use with </a:t>
            </a:r>
            <a:r>
              <a:rPr lang="en-GB" sz="1200" dirty="0" err="1">
                <a:solidFill>
                  <a:schemeClr val="bg2"/>
                </a:solidFill>
              </a:rPr>
              <a:t>etravirine</a:t>
            </a:r>
            <a:r>
              <a:rPr lang="en-GB" sz="1200" dirty="0">
                <a:solidFill>
                  <a:schemeClr val="bg2"/>
                </a:solidFill>
              </a:rPr>
              <a:t> requires boosted PI. Use with </a:t>
            </a:r>
            <a:r>
              <a:rPr lang="en-GB" sz="1200" dirty="0" smtClean="0">
                <a:solidFill>
                  <a:schemeClr val="bg2"/>
                </a:solidFill>
              </a:rPr>
              <a:t>Mg/Al-</a:t>
            </a:r>
            <a:br>
              <a:rPr lang="en-GB" sz="1200" dirty="0" smtClean="0">
                <a:solidFill>
                  <a:schemeClr val="bg2"/>
                </a:solidFill>
              </a:rPr>
            </a:b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3" y="5565140"/>
            <a:ext cx="8208145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100" dirty="0" smtClean="0">
                <a:solidFill>
                  <a:schemeClr val="bg2"/>
                </a:solidFill>
              </a:rPr>
              <a:t>Adverse events should be reported. For Ireland, </a:t>
            </a:r>
            <a:r>
              <a:rPr lang="en-IE" sz="1100" dirty="0" smtClean="0">
                <a:solidFill>
                  <a:schemeClr val="bg2"/>
                </a:solidFill>
              </a:rPr>
              <a:t>adverse events should be reported directly to the HPRA; Freepost, </a:t>
            </a:r>
            <a:r>
              <a:rPr lang="en-IE" sz="1100" dirty="0" err="1" smtClean="0">
                <a:solidFill>
                  <a:schemeClr val="bg2"/>
                </a:solidFill>
              </a:rPr>
              <a:t>Pharmacovigilance</a:t>
            </a:r>
            <a:r>
              <a:rPr lang="en-IE" sz="1100" dirty="0" smtClean="0">
                <a:solidFill>
                  <a:schemeClr val="bg2"/>
                </a:solidFill>
              </a:rPr>
              <a:t> Section, Health Products Regulatory Authority, </a:t>
            </a:r>
            <a:r>
              <a:rPr lang="en-IE" sz="1100" dirty="0" err="1" smtClean="0">
                <a:solidFill>
                  <a:schemeClr val="bg2"/>
                </a:solidFill>
              </a:rPr>
              <a:t>Earlsfort</a:t>
            </a:r>
            <a:r>
              <a:rPr lang="en-IE" sz="1100" dirty="0" smtClean="0">
                <a:solidFill>
                  <a:schemeClr val="bg2"/>
                </a:solidFill>
              </a:rPr>
              <a:t> Terrace, Dublin 2, Tel: +353 1 676 4971,</a:t>
            </a:r>
            <a:r>
              <a:rPr lang="en-IE" sz="1100" i="1" dirty="0" smtClean="0">
                <a:solidFill>
                  <a:schemeClr val="bg2"/>
                </a:solidFill>
              </a:rPr>
              <a:t> medsafety@hpra.ie. </a:t>
            </a:r>
            <a:r>
              <a:rPr lang="en-GB" sz="1100" dirty="0" smtClean="0">
                <a:solidFill>
                  <a:schemeClr val="bg2"/>
                </a:solidFill>
              </a:rPr>
              <a:t>Adverse events should also be reported to GlaxoSmithKline on 1800 244 255.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314" y="5114268"/>
            <a:ext cx="8207374" cy="360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100" dirty="0">
                <a:solidFill>
                  <a:schemeClr val="bg2"/>
                </a:solidFill>
              </a:rPr>
              <a:t>Adverse events should be reported. For the UK, reporting forms and information can be found at </a:t>
            </a:r>
            <a:r>
              <a:rPr lang="en-GB" sz="1100" i="1" dirty="0">
                <a:solidFill>
                  <a:schemeClr val="bg2"/>
                </a:solidFill>
              </a:rPr>
              <a:t>www.mhra.gov.uk/yellowcard.</a:t>
            </a:r>
            <a:r>
              <a:rPr lang="en-GB" sz="1100" dirty="0">
                <a:solidFill>
                  <a:schemeClr val="bg2"/>
                </a:solidFill>
              </a:rPr>
              <a:t> Adverse events should also be reported to GlaxoSmithKline on 0800 221 441. </a:t>
            </a:r>
          </a:p>
        </p:txBody>
      </p:sp>
    </p:spTree>
    <p:extLst>
      <p:ext uri="{BB962C8B-B14F-4D97-AF65-F5344CB8AC3E}">
        <p14:creationId xmlns:p14="http://schemas.microsoft.com/office/powerpoint/2010/main" val="18202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Virologic failure more common in black patients vs white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800"/>
            <a:ext cx="8223250" cy="1000274"/>
          </a:xfrm>
        </p:spPr>
        <p:txBody>
          <a:bodyPr/>
          <a:lstStyle/>
          <a:p>
            <a:r>
              <a:rPr lang="en-GB" dirty="0" smtClean="0"/>
              <a:t>Analysis shows a 40% greater hazard of </a:t>
            </a:r>
            <a:r>
              <a:rPr lang="en-GB" dirty="0" err="1" smtClean="0"/>
              <a:t>virologic</a:t>
            </a:r>
            <a:r>
              <a:rPr lang="en-GB" dirty="0" smtClean="0"/>
              <a:t> failure for blacks compared to whites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597352"/>
            <a:ext cx="3600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err="1">
                <a:solidFill>
                  <a:schemeClr val="bg2"/>
                </a:solidFill>
              </a:rPr>
              <a:t>Ribaudo</a:t>
            </a:r>
            <a:r>
              <a:rPr lang="en-GB" dirty="0">
                <a:solidFill>
                  <a:schemeClr val="bg2"/>
                </a:solidFill>
              </a:rPr>
              <a:t> HJ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Infect Dis </a:t>
            </a:r>
            <a:r>
              <a:rPr lang="en-GB" dirty="0">
                <a:solidFill>
                  <a:schemeClr val="bg2"/>
                </a:solidFill>
              </a:rPr>
              <a:t>2013; 57: 1607-1617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3140"/>
          <a:stretch/>
        </p:blipFill>
        <p:spPr bwMode="auto">
          <a:xfrm>
            <a:off x="1145684" y="2251049"/>
            <a:ext cx="4680520" cy="39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.0 NUMBERS 2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41" y="2484126"/>
            <a:ext cx="852855" cy="32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35510"/>
            <a:ext cx="7913430" cy="769441"/>
          </a:xfrm>
        </p:spPr>
        <p:txBody>
          <a:bodyPr/>
          <a:lstStyle/>
          <a:p>
            <a:r>
              <a:rPr lang="en-GB" sz="2200" dirty="0" smtClean="0"/>
              <a:t>African ethnicity independently associated with a lack of </a:t>
            </a:r>
            <a:r>
              <a:rPr lang="en-GB" sz="2200" dirty="0" err="1" smtClean="0"/>
              <a:t>virologic</a:t>
            </a:r>
            <a:r>
              <a:rPr lang="en-GB" sz="2200" dirty="0" smtClean="0"/>
              <a:t> success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5229200"/>
            <a:ext cx="8223250" cy="992579"/>
          </a:xfrm>
        </p:spPr>
        <p:txBody>
          <a:bodyPr/>
          <a:lstStyle/>
          <a:p>
            <a:r>
              <a:rPr lang="en-GB" sz="1400" dirty="0" smtClean="0"/>
              <a:t>African ethnicity independently associated with absence of immunological success (odds ratio, 2.22, 95% CI: 1.097-4.504; p=0.02)</a:t>
            </a:r>
          </a:p>
          <a:p>
            <a:r>
              <a:rPr lang="en-GB" sz="1400" dirty="0" smtClean="0"/>
              <a:t>Immunological success seen in 10/27 patients of African origin (37.0%) vs. 102/150 of Caucasian patients (68.0%) (p=0.002) – this data is for patients with available CD4 counts at baseline</a:t>
            </a:r>
            <a:endParaRPr lang="en-GB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34194"/>
              </p:ext>
            </p:extLst>
          </p:nvPr>
        </p:nvGraphicFramePr>
        <p:xfrm>
          <a:off x="550718" y="1628800"/>
          <a:ext cx="8053532" cy="354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138"/>
                <a:gridCol w="1152128"/>
                <a:gridCol w="1008112"/>
                <a:gridCol w="554070"/>
                <a:gridCol w="598058"/>
                <a:gridCol w="510082"/>
                <a:gridCol w="930077"/>
                <a:gridCol w="575867"/>
              </a:tblGrid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u="sng" dirty="0" smtClean="0">
                          <a:solidFill>
                            <a:schemeClr val="tx2"/>
                          </a:solidFill>
                        </a:rPr>
                        <a:t>Multivariate analysis</a:t>
                      </a:r>
                      <a:endParaRPr lang="en-GB" sz="900" b="1" u="sng" dirty="0">
                        <a:solidFill>
                          <a:schemeClr val="tx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Variables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No immunological success</a:t>
                      </a:r>
                      <a:r>
                        <a:rPr lang="en-GB" sz="900" b="1" baseline="0" dirty="0" smtClean="0">
                          <a:solidFill>
                            <a:schemeClr val="tx2"/>
                          </a:solidFill>
                        </a:rPr>
                        <a:t> n=109 (100%)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Immunological success n=171 (100%)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MD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P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OR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95% Cl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dirty="0" smtClean="0">
                          <a:solidFill>
                            <a:schemeClr val="tx2"/>
                          </a:solidFill>
                        </a:rPr>
                        <a:t>P</a:t>
                      </a:r>
                      <a:endParaRPr lang="en-GB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African origin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31 (28.4%)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29 (16.9%)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0.02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2.22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[1.097-4.504]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0.02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Age &gt;50 years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at the beginning of HAART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29 (26.6%)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35 (20.5%)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0.23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Male sex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77 (70.6%)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112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(65.5%)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0.37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Sexual transmission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96 (88.1%)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150 (87.7%)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0.27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Chronic B or C viral hepatitis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15 (13.8%)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27 (15.8%)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0.64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Median number of years since diagnosis of </a:t>
                      </a:r>
                      <a:br>
                        <a:rPr lang="en-GB" sz="9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HIV-1 </a:t>
                      </a:r>
                      <a:r>
                        <a:rPr lang="en-GB" sz="900" dirty="0" err="1" smtClean="0">
                          <a:solidFill>
                            <a:schemeClr val="bg2"/>
                          </a:solidFill>
                        </a:rPr>
                        <a:t>seropositivity</a:t>
                      </a: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 (years) [min-max]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10 [2-26]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12 [2-28]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0.04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0.96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[0.922-1.007]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CDC Classification category B or C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54 (49.5%)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67 (39.2%)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0.78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[0.408-1.485]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0.44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Opportunistic infection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55 (50.4%)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63 (36.8%)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0.02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Tuberculosis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3 (2.7%)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4 (2.3%)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0.99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Median baseline blood CD4 cells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counts absolute value (cells/mm</a:t>
                      </a:r>
                      <a:r>
                        <a:rPr lang="en-GB" sz="9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) [min-max]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144 [1-338]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248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[1-479]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&lt;0.0001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0.99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[0.988-0.994]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&lt;0.0001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Patients with HIV-1 viral load &gt;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5 log10 (copies/mL) at baseline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39 (35.7%)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49 (28.6%)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0.38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HAART regimen including Protease inhibitor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91 (83.4%)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137 (80.1%)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0.47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HIV-1 subtype non B</a:t>
                      </a:r>
                      <a:r>
                        <a:rPr lang="en-GB" sz="900" baseline="0" dirty="0" smtClean="0">
                          <a:solidFill>
                            <a:schemeClr val="bg2"/>
                          </a:solidFill>
                        </a:rPr>
                        <a:t> (n=)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20 (18.3%)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18 (10.5%)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89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dirty="0" smtClean="0">
                          <a:solidFill>
                            <a:schemeClr val="bg2"/>
                          </a:solidFill>
                        </a:rPr>
                        <a:t>0.21</a:t>
                      </a: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597352"/>
            <a:ext cx="3600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err="1">
                <a:solidFill>
                  <a:schemeClr val="bg2"/>
                </a:solidFill>
              </a:rPr>
              <a:t>Guillaime</a:t>
            </a:r>
            <a:r>
              <a:rPr lang="en-GB" dirty="0">
                <a:solidFill>
                  <a:schemeClr val="bg2"/>
                </a:solidFill>
              </a:rPr>
              <a:t> C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Int</a:t>
            </a:r>
            <a:r>
              <a:rPr lang="en-GB" i="1" dirty="0">
                <a:solidFill>
                  <a:schemeClr val="bg2"/>
                </a:solidFill>
              </a:rPr>
              <a:t> J Infect Dis </a:t>
            </a:r>
            <a:r>
              <a:rPr lang="en-GB" dirty="0">
                <a:solidFill>
                  <a:schemeClr val="bg2"/>
                </a:solidFill>
              </a:rPr>
              <a:t>2013; 17: e1259-e1262</a:t>
            </a:r>
          </a:p>
        </p:txBody>
      </p:sp>
    </p:spTree>
    <p:extLst>
      <p:ext uri="{BB962C8B-B14F-4D97-AF65-F5344CB8AC3E}">
        <p14:creationId xmlns:p14="http://schemas.microsoft.com/office/powerpoint/2010/main" val="2278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500" smtClean="0">
                <a:solidFill>
                  <a:schemeClr val="tx2"/>
                </a:solidFill>
              </a:rPr>
              <a:t>Race considerations</a:t>
            </a:r>
            <a:endParaRPr lang="en-GB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77409"/>
            <a:ext cx="8223250" cy="37020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/>
              <a:t>Being black or Latino is associated with an increased risk of missing care visits</a:t>
            </a:r>
            <a:r>
              <a:rPr lang="en-GB" sz="1600" baseline="30000" dirty="0" smtClean="0"/>
              <a:t>1,4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African American women have a higher probability of </a:t>
            </a:r>
            <a:r>
              <a:rPr lang="en-GB" sz="1600" dirty="0" err="1" smtClean="0"/>
              <a:t>virologic</a:t>
            </a:r>
            <a:r>
              <a:rPr lang="en-GB" sz="1600" dirty="0" smtClean="0"/>
              <a:t> failure than Hispanic or White women</a:t>
            </a:r>
            <a:r>
              <a:rPr lang="en-GB" sz="1600" baseline="30000" dirty="0" smtClean="0"/>
              <a:t>2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Black patients are 36% less likely to adhere to treatment compared to non-blacks</a:t>
            </a:r>
            <a:r>
              <a:rPr lang="en-GB" sz="1600" baseline="30000" dirty="0" smtClean="0"/>
              <a:t>3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Higher adherence levels in white (70.1%) compared with Black (64.2%; p&lt;0.001) and Hispanic patients (65.2%; p&lt;0.001)</a:t>
            </a:r>
            <a:r>
              <a:rPr lang="en-GB" sz="1600" baseline="30000" dirty="0" smtClean="0"/>
              <a:t>5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African-Americans have 7 times higher rates of new HIV infection compared to whites</a:t>
            </a:r>
            <a:r>
              <a:rPr lang="en-GB" sz="1600" baseline="30000" dirty="0" smtClean="0"/>
              <a:t>6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African-Americans also have poorer access to care</a:t>
            </a:r>
            <a:r>
              <a:rPr lang="en-GB" sz="1600" baseline="30000" dirty="0" smtClean="0"/>
              <a:t>7,8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White HIV-patients may be economically more advantaged than Black and </a:t>
            </a:r>
            <a:br>
              <a:rPr lang="en-GB" sz="1600" dirty="0" smtClean="0"/>
            </a:br>
            <a:r>
              <a:rPr lang="en-GB" sz="1600" dirty="0" smtClean="0"/>
              <a:t>Hispanic patients</a:t>
            </a:r>
            <a:r>
              <a:rPr lang="en-GB" sz="1600" baseline="30000" dirty="0" smtClean="0"/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6053" y="5877272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prstClr val="black"/>
                </a:solidFill>
              </a:rPr>
              <a:t>.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612467"/>
            <a:ext cx="3600400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1. </a:t>
            </a:r>
            <a:r>
              <a:rPr lang="en-GB" dirty="0" err="1">
                <a:solidFill>
                  <a:schemeClr val="bg2"/>
                </a:solidFill>
              </a:rPr>
              <a:t>Horberg</a:t>
            </a:r>
            <a:r>
              <a:rPr lang="en-GB" dirty="0">
                <a:solidFill>
                  <a:schemeClr val="bg2"/>
                </a:solidFill>
              </a:rPr>
              <a:t> MA </a:t>
            </a:r>
            <a:r>
              <a:rPr lang="en-GB" i="1" dirty="0">
                <a:solidFill>
                  <a:schemeClr val="bg2"/>
                </a:solidFill>
              </a:rPr>
              <a:t>et al. AIDS Patient Care STDS </a:t>
            </a:r>
            <a:r>
              <a:rPr lang="en-GB" dirty="0">
                <a:solidFill>
                  <a:schemeClr val="bg2"/>
                </a:solidFill>
              </a:rPr>
              <a:t>2013; 27: 442-449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 McFall AM </a:t>
            </a:r>
            <a:r>
              <a:rPr lang="en-GB" i="1" dirty="0">
                <a:solidFill>
                  <a:schemeClr val="bg2"/>
                </a:solidFill>
              </a:rPr>
              <a:t>et al. J </a:t>
            </a:r>
            <a:r>
              <a:rPr lang="en-GB" i="1" dirty="0" err="1">
                <a:solidFill>
                  <a:schemeClr val="bg2"/>
                </a:solidFill>
              </a:rPr>
              <a:t>Acquir</a:t>
            </a:r>
            <a:r>
              <a:rPr lang="en-GB" i="1" dirty="0">
                <a:solidFill>
                  <a:schemeClr val="bg2"/>
                </a:solidFill>
              </a:rPr>
              <a:t> Immune </a:t>
            </a:r>
            <a:r>
              <a:rPr lang="en-GB" i="1" dirty="0" err="1">
                <a:solidFill>
                  <a:schemeClr val="bg2"/>
                </a:solidFill>
              </a:rPr>
              <a:t>Defic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Syndr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2013; 64: 289-298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3. Kong MC </a:t>
            </a:r>
            <a:r>
              <a:rPr lang="en-GB" i="1" dirty="0">
                <a:solidFill>
                  <a:schemeClr val="bg2"/>
                </a:solidFill>
              </a:rPr>
              <a:t>et al. J Gen Intern Med </a:t>
            </a:r>
            <a:r>
              <a:rPr lang="en-GB" dirty="0">
                <a:solidFill>
                  <a:schemeClr val="bg2"/>
                </a:solidFill>
              </a:rPr>
              <a:t>2012; 27: 1159-1164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4. </a:t>
            </a:r>
            <a:r>
              <a:rPr lang="en-GB" dirty="0" err="1">
                <a:solidFill>
                  <a:schemeClr val="bg2"/>
                </a:solidFill>
              </a:rPr>
              <a:t>Mugavero</a:t>
            </a:r>
            <a:r>
              <a:rPr lang="en-GB" dirty="0">
                <a:solidFill>
                  <a:schemeClr val="bg2"/>
                </a:solidFill>
              </a:rPr>
              <a:t> MJ </a:t>
            </a:r>
            <a:r>
              <a:rPr lang="en-GB" i="1" dirty="0">
                <a:solidFill>
                  <a:schemeClr val="bg2"/>
                </a:solidFill>
              </a:rPr>
              <a:t>et al. J </a:t>
            </a:r>
            <a:r>
              <a:rPr lang="en-GB" i="1" dirty="0" err="1">
                <a:solidFill>
                  <a:schemeClr val="bg2"/>
                </a:solidFill>
              </a:rPr>
              <a:t>Acquir</a:t>
            </a:r>
            <a:r>
              <a:rPr lang="en-GB" i="1" dirty="0">
                <a:solidFill>
                  <a:schemeClr val="bg2"/>
                </a:solidFill>
              </a:rPr>
              <a:t> Immune </a:t>
            </a:r>
            <a:r>
              <a:rPr lang="en-GB" i="1" dirty="0" err="1">
                <a:solidFill>
                  <a:schemeClr val="bg2"/>
                </a:solidFill>
              </a:rPr>
              <a:t>Defic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Syndr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2009; 50: 100-108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5. Silverberg MJ </a:t>
            </a:r>
            <a:r>
              <a:rPr lang="en-GB" i="1" dirty="0">
                <a:solidFill>
                  <a:schemeClr val="bg2"/>
                </a:solidFill>
              </a:rPr>
              <a:t>et al. J Gen Intern Med </a:t>
            </a:r>
            <a:r>
              <a:rPr lang="en-GB" dirty="0">
                <a:solidFill>
                  <a:schemeClr val="bg2"/>
                </a:solidFill>
              </a:rPr>
              <a:t>2009; 24: 1065-1072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6. Hall HI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JAMA</a:t>
            </a:r>
            <a:r>
              <a:rPr lang="en-GB" dirty="0">
                <a:solidFill>
                  <a:schemeClr val="bg2"/>
                </a:solidFill>
              </a:rPr>
              <a:t> 2008;300:520-529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7. Shapiro MT </a:t>
            </a:r>
            <a:r>
              <a:rPr lang="en-GB" i="1" dirty="0">
                <a:solidFill>
                  <a:schemeClr val="bg2"/>
                </a:solidFill>
              </a:rPr>
              <a:t>et a</a:t>
            </a:r>
            <a:r>
              <a:rPr lang="en-GB" dirty="0">
                <a:solidFill>
                  <a:schemeClr val="bg2"/>
                </a:solidFill>
              </a:rPr>
              <a:t>l. </a:t>
            </a:r>
            <a:r>
              <a:rPr lang="en-GB" i="1" dirty="0">
                <a:solidFill>
                  <a:schemeClr val="bg2"/>
                </a:solidFill>
              </a:rPr>
              <a:t>JAMA</a:t>
            </a:r>
            <a:r>
              <a:rPr lang="en-GB" dirty="0">
                <a:solidFill>
                  <a:schemeClr val="bg2"/>
                </a:solidFill>
              </a:rPr>
              <a:t> 1999:281:2305-2355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8. Cunningham WE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Med Care </a:t>
            </a:r>
            <a:r>
              <a:rPr lang="en-GB" dirty="0">
                <a:solidFill>
                  <a:schemeClr val="bg2"/>
                </a:solidFill>
              </a:rPr>
              <a:t>1999;37:1270-1281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9. Krieger N </a:t>
            </a:r>
            <a:r>
              <a:rPr lang="en-GB" i="1" dirty="0">
                <a:solidFill>
                  <a:schemeClr val="bg2"/>
                </a:solidFill>
              </a:rPr>
              <a:t>et al</a:t>
            </a:r>
            <a:r>
              <a:rPr lang="en-GB" dirty="0">
                <a:solidFill>
                  <a:schemeClr val="bg2"/>
                </a:solidFill>
              </a:rPr>
              <a:t>. </a:t>
            </a:r>
            <a:r>
              <a:rPr lang="en-GB" i="1" dirty="0">
                <a:solidFill>
                  <a:schemeClr val="bg2"/>
                </a:solidFill>
              </a:rPr>
              <a:t>Am J Public Health </a:t>
            </a:r>
            <a:r>
              <a:rPr lang="en-GB" dirty="0">
                <a:solidFill>
                  <a:schemeClr val="bg2"/>
                </a:solidFill>
              </a:rPr>
              <a:t>1992;82:703-710   </a:t>
            </a:r>
          </a:p>
        </p:txBody>
      </p:sp>
    </p:spTree>
    <p:extLst>
      <p:ext uri="{BB962C8B-B14F-4D97-AF65-F5344CB8AC3E}">
        <p14:creationId xmlns:p14="http://schemas.microsoft.com/office/powerpoint/2010/main" val="38271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b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4" y="1677895"/>
            <a:ext cx="8162967" cy="40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INFLUENCING adherence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3693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Once-daily regimen</a:t>
            </a:r>
            <a:r>
              <a:rPr lang="en-GB" sz="2000" baseline="30000" dirty="0">
                <a:solidFill>
                  <a:srgbClr val="FFFFFF"/>
                </a:solidFill>
              </a:rPr>
              <a:t>1-3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7699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Low pill burden</a:t>
            </a:r>
            <a:r>
              <a:rPr lang="en-GB" sz="2000" baseline="30000" dirty="0">
                <a:solidFill>
                  <a:srgbClr val="FFFFFF"/>
                </a:solidFill>
              </a:rPr>
              <a:t>1,4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156" y="407707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Few side effects or toxicities</a:t>
            </a:r>
            <a:r>
              <a:rPr lang="en-GB" sz="2000" baseline="30000" dirty="0">
                <a:solidFill>
                  <a:srgbClr val="FFFFFF"/>
                </a:solidFill>
              </a:rPr>
              <a:t>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156" y="194112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No requirement for food</a:t>
            </a:r>
            <a:r>
              <a:rPr lang="en-GB" sz="2000" baseline="30000" dirty="0">
                <a:solidFill>
                  <a:srgbClr val="FFFFFF"/>
                </a:solidFill>
              </a:rPr>
              <a:t>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982379"/>
            <a:ext cx="540060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Department </a:t>
            </a:r>
            <a:r>
              <a:rPr lang="it-IT" dirty="0">
                <a:solidFill>
                  <a:schemeClr val="bg2"/>
                </a:solidFill>
              </a:rPr>
              <a:t>of Health and Human Services (DHHS) Panel.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i="1" dirty="0" smtClean="0">
                <a:solidFill>
                  <a:schemeClr val="bg2"/>
                </a:solidFill>
              </a:rPr>
              <a:t>Guidelines </a:t>
            </a:r>
            <a:r>
              <a:rPr lang="it-IT" i="1" dirty="0">
                <a:solidFill>
                  <a:schemeClr val="bg2"/>
                </a:solidFill>
              </a:rPr>
              <a:t>for the use of </a:t>
            </a:r>
            <a:r>
              <a:rPr lang="it-IT" i="1" dirty="0" smtClean="0">
                <a:solidFill>
                  <a:schemeClr val="bg2"/>
                </a:solidFill>
              </a:rPr>
              <a:t>antiretroviral </a:t>
            </a:r>
            <a:r>
              <a:rPr lang="it-IT" i="1" dirty="0">
                <a:solidFill>
                  <a:schemeClr val="bg2"/>
                </a:solidFill>
              </a:rPr>
              <a:t>agents in HIV-1-infected adults and adolescents.</a:t>
            </a:r>
            <a:r>
              <a:rPr lang="it-IT" dirty="0">
                <a:solidFill>
                  <a:schemeClr val="bg2"/>
                </a:solidFill>
              </a:rPr>
              <a:t> April 2015 Available at: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http</a:t>
            </a:r>
            <a:r>
              <a:rPr lang="it-IT" dirty="0">
                <a:solidFill>
                  <a:schemeClr val="bg2"/>
                </a:solidFill>
              </a:rPr>
              <a:t>://aidsinfo.nih.gov/guidelines/html/1/adult-and-adolescent-treatment-guidelines/0 Last accessed June 2015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Parienti </a:t>
            </a:r>
            <a:r>
              <a:rPr lang="it-IT" dirty="0">
                <a:solidFill>
                  <a:schemeClr val="bg2"/>
                </a:solidFill>
              </a:rPr>
              <a:t>JJ</a:t>
            </a:r>
            <a:r>
              <a:rPr lang="it-IT" i="1" dirty="0">
                <a:solidFill>
                  <a:schemeClr val="bg2"/>
                </a:solidFill>
              </a:rPr>
              <a:t> et al. Clin Infect Dis </a:t>
            </a:r>
            <a:r>
              <a:rPr lang="it-IT" dirty="0">
                <a:solidFill>
                  <a:schemeClr val="bg2"/>
                </a:solidFill>
              </a:rPr>
              <a:t>2009; 48: 484-488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Raboud </a:t>
            </a:r>
            <a:r>
              <a:rPr lang="it-IT" dirty="0">
                <a:solidFill>
                  <a:schemeClr val="bg2"/>
                </a:solidFill>
              </a:rPr>
              <a:t>J </a:t>
            </a:r>
            <a:r>
              <a:rPr lang="it-IT" i="1" dirty="0">
                <a:solidFill>
                  <a:schemeClr val="bg2"/>
                </a:solidFill>
              </a:rPr>
              <a:t>et al. AIDS Behav </a:t>
            </a:r>
            <a:r>
              <a:rPr lang="it-IT" dirty="0">
                <a:solidFill>
                  <a:schemeClr val="bg2"/>
                </a:solidFill>
              </a:rPr>
              <a:t>2011; 15: 1397-1409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Nachega </a:t>
            </a:r>
            <a:r>
              <a:rPr lang="it-IT" dirty="0">
                <a:solidFill>
                  <a:schemeClr val="bg2"/>
                </a:solidFill>
              </a:rPr>
              <a:t>JB </a:t>
            </a:r>
            <a:r>
              <a:rPr lang="it-IT" i="1" dirty="0">
                <a:solidFill>
                  <a:schemeClr val="bg2"/>
                </a:solidFill>
              </a:rPr>
              <a:t>et al. Clin Infect Dis </a:t>
            </a:r>
            <a:r>
              <a:rPr lang="it-IT" dirty="0">
                <a:solidFill>
                  <a:schemeClr val="bg2"/>
                </a:solidFill>
              </a:rPr>
              <a:t>2014; 58: 1297-1307</a:t>
            </a:r>
          </a:p>
        </p:txBody>
      </p:sp>
    </p:spTree>
    <p:extLst>
      <p:ext uri="{BB962C8B-B14F-4D97-AF65-F5344CB8AC3E}">
        <p14:creationId xmlns:p14="http://schemas.microsoft.com/office/powerpoint/2010/main" val="1183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4174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3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accent3"/>
                  </a:solidFill>
                </a:rPr>
                <a:t>1–4</a:t>
              </a:r>
              <a:endParaRPr lang="en-GB" sz="1600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35805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R_4x3_PPT Template_wLogos_BlkTriangle">
  <a:themeElements>
    <a:clrScheme name="Trelavue">
      <a:dk1>
        <a:sysClr val="windowText" lastClr="000000"/>
      </a:dk1>
      <a:lt1>
        <a:sysClr val="window" lastClr="FFFFFF"/>
      </a:lt1>
      <a:dk2>
        <a:srgbClr val="42145F"/>
      </a:dk2>
      <a:lt2>
        <a:srgbClr val="565858"/>
      </a:lt2>
      <a:accent1>
        <a:srgbClr val="42145F"/>
      </a:accent1>
      <a:accent2>
        <a:srgbClr val="565858"/>
      </a:accent2>
      <a:accent3>
        <a:srgbClr val="8C339B"/>
      </a:accent3>
      <a:accent4>
        <a:srgbClr val="828282"/>
      </a:accent4>
      <a:accent5>
        <a:srgbClr val="D7007F"/>
      </a:accent5>
      <a:accent6>
        <a:srgbClr val="D1D1D1"/>
      </a:accent6>
      <a:hlink>
        <a:srgbClr val="0000FF"/>
      </a:hlink>
      <a:folHlink>
        <a:srgbClr val="800080"/>
      </a:folHlink>
    </a:clrScheme>
    <a:fontScheme name="Exe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BR_4x3_PPT Template_wLogos_BlkTriangle">
  <a:themeElements>
    <a:clrScheme name="Trelavue">
      <a:dk1>
        <a:sysClr val="windowText" lastClr="000000"/>
      </a:dk1>
      <a:lt1>
        <a:sysClr val="window" lastClr="FFFFFF"/>
      </a:lt1>
      <a:dk2>
        <a:srgbClr val="42145F"/>
      </a:dk2>
      <a:lt2>
        <a:srgbClr val="565858"/>
      </a:lt2>
      <a:accent1>
        <a:srgbClr val="42145F"/>
      </a:accent1>
      <a:accent2>
        <a:srgbClr val="565858"/>
      </a:accent2>
      <a:accent3>
        <a:srgbClr val="8C339B"/>
      </a:accent3>
      <a:accent4>
        <a:srgbClr val="828282"/>
      </a:accent4>
      <a:accent5>
        <a:srgbClr val="D7007F"/>
      </a:accent5>
      <a:accent6>
        <a:srgbClr val="D1D1D1"/>
      </a:accent6>
      <a:hlink>
        <a:srgbClr val="0000FF"/>
      </a:hlink>
      <a:folHlink>
        <a:srgbClr val="800080"/>
      </a:folHlink>
    </a:clrScheme>
    <a:fontScheme name="Exe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lavue">
    <a:dk1>
      <a:sysClr val="windowText" lastClr="000000"/>
    </a:dk1>
    <a:lt1>
      <a:sysClr val="window" lastClr="FFFFFF"/>
    </a:lt1>
    <a:dk2>
      <a:srgbClr val="42145F"/>
    </a:dk2>
    <a:lt2>
      <a:srgbClr val="565858"/>
    </a:lt2>
    <a:accent1>
      <a:srgbClr val="42145F"/>
    </a:accent1>
    <a:accent2>
      <a:srgbClr val="565858"/>
    </a:accent2>
    <a:accent3>
      <a:srgbClr val="8C339B"/>
    </a:accent3>
    <a:accent4>
      <a:srgbClr val="828282"/>
    </a:accent4>
    <a:accent5>
      <a:srgbClr val="D7007F"/>
    </a:accent5>
    <a:accent6>
      <a:srgbClr val="D1D1D1"/>
    </a:accent6>
    <a:hlink>
      <a:srgbClr val="0000FF"/>
    </a:hlink>
    <a:folHlink>
      <a:srgbClr val="800080"/>
    </a:folHlink>
  </a:clrScheme>
  <a:fontScheme name="Exel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relavue">
    <a:dk1>
      <a:sysClr val="windowText" lastClr="000000"/>
    </a:dk1>
    <a:lt1>
      <a:sysClr val="window" lastClr="FFFFFF"/>
    </a:lt1>
    <a:dk2>
      <a:srgbClr val="42145F"/>
    </a:dk2>
    <a:lt2>
      <a:srgbClr val="565858"/>
    </a:lt2>
    <a:accent1>
      <a:srgbClr val="42145F"/>
    </a:accent1>
    <a:accent2>
      <a:srgbClr val="565858"/>
    </a:accent2>
    <a:accent3>
      <a:srgbClr val="8C339B"/>
    </a:accent3>
    <a:accent4>
      <a:srgbClr val="828282"/>
    </a:accent4>
    <a:accent5>
      <a:srgbClr val="D7007F"/>
    </a:accent5>
    <a:accent6>
      <a:srgbClr val="D1D1D1"/>
    </a:accent6>
    <a:hlink>
      <a:srgbClr val="0000FF"/>
    </a:hlink>
    <a:folHlink>
      <a:srgbClr val="800080"/>
    </a:folHlink>
  </a:clrScheme>
  <a:fontScheme name="Exel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99FF"/>
    </a:lt2>
    <a:accent1>
      <a:srgbClr val="333399"/>
    </a:accent1>
    <a:accent2>
      <a:srgbClr val="FFCC00"/>
    </a:accent2>
    <a:accent3>
      <a:srgbClr val="FFFFFF"/>
    </a:accent3>
    <a:accent4>
      <a:srgbClr val="000000"/>
    </a:accent4>
    <a:accent5>
      <a:srgbClr val="ADADCA"/>
    </a:accent5>
    <a:accent6>
      <a:srgbClr val="E7B900"/>
    </a:accent6>
    <a:hlink>
      <a:srgbClr val="33CC33"/>
    </a:hlink>
    <a:folHlink>
      <a:srgbClr val="FF66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DBR_4x3_PPT Template_wLogos_BlkTriangle</Template>
  <TotalTime>4593</TotalTime>
  <Words>4682</Words>
  <Application>Microsoft Office PowerPoint</Application>
  <PresentationFormat>On-screen Show (4:3)</PresentationFormat>
  <Paragraphs>692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DBR_4x3_PPT Template_wLogos_BlkTriangle</vt:lpstr>
      <vt:lpstr>1_DBR_4x3_PPT Template_wLogos_BlkTriangle</vt:lpstr>
      <vt:lpstr>Race/ethnicity</vt:lpstr>
      <vt:lpstr>Adult HIV prevalence rate, 2013</vt:lpstr>
      <vt:lpstr>Ten-year survival by race/ethnicity among HIV-infected adults in the US</vt:lpstr>
      <vt:lpstr>Virologic failure more common in black patients vs white patients</vt:lpstr>
      <vt:lpstr>African ethnicity independently associated with a lack of virologic success</vt:lpstr>
      <vt:lpstr>Race considerations</vt:lpstr>
      <vt:lpstr>FACTORS INFLUENCING adherence</vt:lpstr>
      <vt:lpstr>Key characteristics of  DOLUTEGRAVIR-BASED REGIMENS</vt:lpstr>
      <vt:lpstr>Key characteristics of  DOLUTEGRAVIR-BASED REGIMENS</vt:lpstr>
      <vt:lpstr>DTG efficacy consistent across non-white subgroups in 3 separate studies </vt:lpstr>
      <vt:lpstr>New SUBGROUP ANALYSIS showS that DTG is effective up to  96 weeks  in non-white patients</vt:lpstr>
      <vt:lpstr>Key characteristics of  DOLUTEGRAVIR-BASED REGIMENS</vt:lpstr>
      <vt:lpstr>AEs Grade 2–4 AND Aes LEADING TO withdrawal IN WHITE AND NON-WHITE SUBJECTS</vt:lpstr>
      <vt:lpstr>DTG + ABC/3TC  was Generally better tolerated  vs Atripla® up to 144 weeks with fewer discontinuations </vt:lpstr>
      <vt:lpstr>At week 48 DOLUTEGRAVIR-BASED REGIMENS WERE GENERALLY well tolerated with few discontinuations VS RAL + 2NRTIs</vt:lpstr>
      <vt:lpstr>ONCE-DAILY dOLUTEGRAVIr-based regimens HAD similar tolerability to TWICE-DAILY RAL + 2NRTIS</vt:lpstr>
      <vt:lpstr>DOLUTEGRAVIR-BASED REGIMENS had a  lipid-neutral profile VS RAL + 2NRTIS</vt:lpstr>
      <vt:lpstr>At 96 weeks, DOLUTEGRAVIR-BASED  REGIMENS WERE generally well tolerated  with lower rates of diarrhoea vs dRV/r + 2NRTIs</vt:lpstr>
      <vt:lpstr>Key characteristics of  DOLUTEGRAVIR-BASED REGIMENS</vt:lpstr>
      <vt:lpstr> Dolutegravir-based regimens: A high barrier to resistance in treatment-naïve patients </vt:lpstr>
      <vt:lpstr>Dolutegravir-based regimens: A high barrier to resistance in treatment-experienced patients </vt:lpstr>
      <vt:lpstr>Key characteristics of  DOLUTEGRAVIR-BASED REGIMENS</vt:lpstr>
      <vt:lpstr>PK/PD profile OF BOOSTER-FREE  DOLUTEGRAVIR-BASED REGIMENS  versus elvitegravir and raltegravir</vt:lpstr>
      <vt:lpstr>DOLUTEGRAVIR-BASED REGIMENS HAVE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Key characteristics of  DOLUTEGRAVIR-BASED REGIMENS</vt:lpstr>
      <vt:lpstr>DOLUTEGRAVIR-BASED regimens had a predictable and consistent Pk profile</vt:lpstr>
      <vt:lpstr>Comparison of DOLUTEGRAVIR-BASED REGIMENS’ PK/PD profile with elvitegravir and raltegravir DEMONSTRATES CONVENIENCE</vt:lpstr>
      <vt:lpstr>DOLUTEGRAVIR-BASED REGIMENS can be taken with or without food*</vt:lpstr>
      <vt:lpstr>SUMMARY</vt:lpstr>
      <vt:lpstr>Building a regimen around dolutegravir FOR PATIENTS &gt;50 years: Summary</vt:lpstr>
      <vt:lpstr>Prescribing Information Tivicay®▼ (dolutegravir 50mg tablets)  (See Summary of Product Characteristics before prescribing)</vt:lpstr>
      <vt:lpstr>Prescribing Information Triumeq®▼(dolutegravir 50mg/abacavir 600mg/lamivudine 300mg tablets) (See Summary of Product Characteristics before prescribing)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Nerea Lafuente</cp:lastModifiedBy>
  <cp:revision>445</cp:revision>
  <cp:lastPrinted>2015-07-15T09:12:51Z</cp:lastPrinted>
  <dcterms:created xsi:type="dcterms:W3CDTF">2012-10-16T09:18:21Z</dcterms:created>
  <dcterms:modified xsi:type="dcterms:W3CDTF">2015-07-16T16:05:45Z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896943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D5.0.3</vt:lpwstr>
  </property>
</Properties>
</file>